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Muli Bold" charset="1" panose="00000800000000000000"/>
      <p:regular r:id="rId58"/>
    </p:embeddedFont>
    <p:embeddedFont>
      <p:font typeface="Muli" charset="1" panose="00000500000000000000"/>
      <p:regular r:id="rId59"/>
    </p:embeddedFont>
    <p:embeddedFont>
      <p:font typeface="Canva Sans" charset="1" panose="020B0503030501040103"/>
      <p:regular r:id="rId60"/>
    </p:embeddedFont>
    <p:embeddedFont>
      <p:font typeface="Canva Sans Bold" charset="1" panose="020B0803030501040103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embeddings/oleObject2.bin" Type="http://schemas.openxmlformats.org/officeDocument/2006/relationships/oleObjec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2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954384"/>
            <a:chOff x="0" y="0"/>
            <a:chExt cx="2833290" cy="767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767564"/>
            </a:xfrm>
            <a:custGeom>
              <a:avLst/>
              <a:gdLst/>
              <a:ahLst/>
              <a:cxnLst/>
              <a:rect r="r" b="b" t="t" l="l"/>
              <a:pathLst>
                <a:path h="767564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67564"/>
                  </a:lnTo>
                  <a:lnTo>
                    <a:pt x="0" y="767564"/>
                  </a:lnTo>
                  <a:close/>
                </a:path>
              </a:pathLst>
            </a:custGeom>
            <a:blipFill>
              <a:blip r:embed="rId2"/>
              <a:stretch>
                <a:fillRect l="0" t="-72965" r="0" b="-729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93605" y="6172665"/>
            <a:ext cx="7058361" cy="7058361"/>
          </a:xfrm>
          <a:custGeom>
            <a:avLst/>
            <a:gdLst/>
            <a:ahLst/>
            <a:cxnLst/>
            <a:rect r="r" b="b" t="t" l="l"/>
            <a:pathLst>
              <a:path h="7058361" w="7058361">
                <a:moveTo>
                  <a:pt x="0" y="0"/>
                </a:moveTo>
                <a:lnTo>
                  <a:pt x="7058361" y="0"/>
                </a:lnTo>
                <a:lnTo>
                  <a:pt x="7058361" y="7058361"/>
                </a:lnTo>
                <a:lnTo>
                  <a:pt x="0" y="705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882" y="385308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5"/>
                </a:lnTo>
                <a:lnTo>
                  <a:pt x="0" y="3480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61984" y="6654577"/>
            <a:ext cx="2319582" cy="2319582"/>
          </a:xfrm>
          <a:custGeom>
            <a:avLst/>
            <a:gdLst/>
            <a:ahLst/>
            <a:cxnLst/>
            <a:rect r="r" b="b" t="t" l="l"/>
            <a:pathLst>
              <a:path h="2319582" w="2319582">
                <a:moveTo>
                  <a:pt x="0" y="0"/>
                </a:moveTo>
                <a:lnTo>
                  <a:pt x="2319582" y="0"/>
                </a:lnTo>
                <a:lnTo>
                  <a:pt x="2319582" y="2319582"/>
                </a:lnTo>
                <a:lnTo>
                  <a:pt x="0" y="231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693768"/>
            <a:ext cx="8707096" cy="3564532"/>
            <a:chOff x="0" y="0"/>
            <a:chExt cx="11609462" cy="475270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1609462" cy="288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80"/>
                </a:lnSpc>
              </a:pPr>
              <a:r>
                <a:rPr lang="en-US" b="true" sz="7367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Predicting NCAA Outcomes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65334"/>
              <a:ext cx="11609462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</a:pPr>
              <a:r>
                <a:rPr lang="en-US" sz="2999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Ben Cohen         Tim Kushmaro            Omri Tzur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791" y="16791"/>
            <a:ext cx="7984209" cy="10287000"/>
            <a:chOff x="0" y="0"/>
            <a:chExt cx="210283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Before jumping into predictive modeling, we wanted to better understand the game itself.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Our core question was: what truly separates winning teams in the NCAA tournament?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To answer that, we conducted Exploratory Data Analysis (EDA) on detailed game-level data — for both men’s and women’s tournaments — to identify performance-based patterns that correlate with game outcomes.</a:t>
              </a:r>
            </a:p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63500" y="4124325"/>
            <a:ext cx="669878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472" y="2147226"/>
            <a:ext cx="7984209" cy="48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5"/>
              </a:lnSpc>
              <a:spcBef>
                <a:spcPct val="0"/>
              </a:spcBef>
            </a:pPr>
            <a:r>
              <a:rPr lang="en-US" b="true" sz="2868" u="sng">
                <a:solidFill>
                  <a:srgbClr val="0815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Really Drives a Tournament Win?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01678" y="554037"/>
            <a:ext cx="7130772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Theoretical Exploration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825" y="2244691"/>
            <a:ext cx="18050947" cy="452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  <a:spcBef>
                <a:spcPct val="0"/>
              </a:spcBef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Before diving into code or modeling, we began with deep theoretical reflection and manual data review.</a:t>
            </a:r>
          </a:p>
          <a:p>
            <a:pPr algn="l">
              <a:lnSpc>
                <a:spcPts val="4010"/>
              </a:lnSpc>
              <a:spcBef>
                <a:spcPct val="0"/>
              </a:spcBef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asked ourselves:</a:t>
            </a:r>
          </a:p>
          <a:p>
            <a:pPr algn="l">
              <a:lnSpc>
                <a:spcPts val="4010"/>
              </a:lnSpc>
              <a:spcBef>
                <a:spcPct val="0"/>
              </a:spcBef>
            </a:pPr>
          </a:p>
          <a:p>
            <a:pPr algn="l" marL="618419" indent="-309210" lvl="1">
              <a:lnSpc>
                <a:spcPts val="4010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Which columns are likely to correlate strongly with winning?</a:t>
            </a:r>
          </a:p>
          <a:p>
            <a:pPr algn="l" marL="618419" indent="-309210" lvl="1">
              <a:lnSpc>
                <a:spcPts val="4010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is the right time range to train a model, given constant roster changes in college basketball?</a:t>
            </a:r>
          </a:p>
          <a:p>
            <a:pPr algn="l" marL="618419" indent="-309210" lvl="1">
              <a:lnSpc>
                <a:spcPts val="4010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Should features be built at the game level or season level?</a:t>
            </a:r>
          </a:p>
          <a:p>
            <a:pPr algn="l" marL="618419" indent="-309210" lvl="1">
              <a:lnSpc>
                <a:spcPts val="4010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 a few top teams dominate the tournament year after year, while most others barely qualify?</a:t>
            </a:r>
          </a:p>
          <a:p>
            <a:pPr algn="l">
              <a:lnSpc>
                <a:spcPts val="4010"/>
              </a:lnSpc>
            </a:pPr>
          </a:p>
          <a:p>
            <a:pPr algn="l">
              <a:lnSpc>
                <a:spcPts val="4010"/>
              </a:lnSpc>
              <a:spcBef>
                <a:spcPct val="0"/>
              </a:spcBef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questions helped us shape our feature engineering strategy and define the scope of our analysis.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95918"/>
            <a:ext cx="6688807" cy="4788162"/>
          </a:xfrm>
          <a:custGeom>
            <a:avLst/>
            <a:gdLst/>
            <a:ahLst/>
            <a:cxnLst/>
            <a:rect r="r" b="b" t="t" l="l"/>
            <a:pathLst>
              <a:path h="4788162" w="6688807">
                <a:moveTo>
                  <a:pt x="0" y="0"/>
                </a:moveTo>
                <a:lnTo>
                  <a:pt x="6688807" y="0"/>
                </a:lnTo>
                <a:lnTo>
                  <a:pt x="6688807" y="4788163"/>
                </a:lnTo>
                <a:lnTo>
                  <a:pt x="0" y="4788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3040" y="795918"/>
            <a:ext cx="6579154" cy="4788162"/>
          </a:xfrm>
          <a:custGeom>
            <a:avLst/>
            <a:gdLst/>
            <a:ahLst/>
            <a:cxnLst/>
            <a:rect r="r" b="b" t="t" l="l"/>
            <a:pathLst>
              <a:path h="4788162" w="6579154">
                <a:moveTo>
                  <a:pt x="0" y="0"/>
                </a:moveTo>
                <a:lnTo>
                  <a:pt x="6579154" y="0"/>
                </a:lnTo>
                <a:lnTo>
                  <a:pt x="6579154" y="4788163"/>
                </a:lnTo>
                <a:lnTo>
                  <a:pt x="0" y="4788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84081"/>
            <a:ext cx="6688807" cy="4702919"/>
          </a:xfrm>
          <a:custGeom>
            <a:avLst/>
            <a:gdLst/>
            <a:ahLst/>
            <a:cxnLst/>
            <a:rect r="r" b="b" t="t" l="l"/>
            <a:pathLst>
              <a:path h="4702919" w="6688807">
                <a:moveTo>
                  <a:pt x="0" y="0"/>
                </a:moveTo>
                <a:lnTo>
                  <a:pt x="6688807" y="0"/>
                </a:lnTo>
                <a:lnTo>
                  <a:pt x="6688807" y="4702919"/>
                </a:lnTo>
                <a:lnTo>
                  <a:pt x="0" y="4702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6" r="0" b="-9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43387" y="5688856"/>
            <a:ext cx="6688807" cy="4595631"/>
          </a:xfrm>
          <a:custGeom>
            <a:avLst/>
            <a:gdLst/>
            <a:ahLst/>
            <a:cxnLst/>
            <a:rect r="r" b="b" t="t" l="l"/>
            <a:pathLst>
              <a:path h="4595631" w="6688807">
                <a:moveTo>
                  <a:pt x="0" y="0"/>
                </a:moveTo>
                <a:lnTo>
                  <a:pt x="6688807" y="0"/>
                </a:lnTo>
                <a:lnTo>
                  <a:pt x="6688807" y="4595631"/>
                </a:lnTo>
                <a:lnTo>
                  <a:pt x="0" y="4595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4437" y="198875"/>
            <a:ext cx="92881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Tournament Team Profiles(Men’s Teams)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10500"/>
            <a:ext cx="6578404" cy="4787616"/>
          </a:xfrm>
          <a:custGeom>
            <a:avLst/>
            <a:gdLst/>
            <a:ahLst/>
            <a:cxnLst/>
            <a:rect r="r" b="b" t="t" l="l"/>
            <a:pathLst>
              <a:path h="4787616" w="6578404">
                <a:moveTo>
                  <a:pt x="0" y="0"/>
                </a:moveTo>
                <a:lnTo>
                  <a:pt x="6578404" y="0"/>
                </a:lnTo>
                <a:lnTo>
                  <a:pt x="6578404" y="4787616"/>
                </a:lnTo>
                <a:lnTo>
                  <a:pt x="0" y="478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9558" y="710500"/>
            <a:ext cx="7158198" cy="4835241"/>
          </a:xfrm>
          <a:custGeom>
            <a:avLst/>
            <a:gdLst/>
            <a:ahLst/>
            <a:cxnLst/>
            <a:rect r="r" b="b" t="t" l="l"/>
            <a:pathLst>
              <a:path h="4835241" w="7158198">
                <a:moveTo>
                  <a:pt x="0" y="0"/>
                </a:moveTo>
                <a:lnTo>
                  <a:pt x="7158199" y="0"/>
                </a:lnTo>
                <a:lnTo>
                  <a:pt x="7158199" y="4835241"/>
                </a:lnTo>
                <a:lnTo>
                  <a:pt x="0" y="4835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02" r="-499" b="-392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40736"/>
            <a:ext cx="6573341" cy="4646264"/>
          </a:xfrm>
          <a:custGeom>
            <a:avLst/>
            <a:gdLst/>
            <a:ahLst/>
            <a:cxnLst/>
            <a:rect r="r" b="b" t="t" l="l"/>
            <a:pathLst>
              <a:path h="4646264" w="6573341">
                <a:moveTo>
                  <a:pt x="0" y="0"/>
                </a:moveTo>
                <a:lnTo>
                  <a:pt x="6573341" y="0"/>
                </a:lnTo>
                <a:lnTo>
                  <a:pt x="6573341" y="4646264"/>
                </a:lnTo>
                <a:lnTo>
                  <a:pt x="0" y="464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5330" y="5545741"/>
            <a:ext cx="7122427" cy="4741259"/>
          </a:xfrm>
          <a:custGeom>
            <a:avLst/>
            <a:gdLst/>
            <a:ahLst/>
            <a:cxnLst/>
            <a:rect r="r" b="b" t="t" l="l"/>
            <a:pathLst>
              <a:path h="4741259" w="7122427">
                <a:moveTo>
                  <a:pt x="0" y="0"/>
                </a:moveTo>
                <a:lnTo>
                  <a:pt x="7122427" y="0"/>
                </a:lnTo>
                <a:lnTo>
                  <a:pt x="7122427" y="4741259"/>
                </a:lnTo>
                <a:lnTo>
                  <a:pt x="0" y="474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3" r="0" b="-37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4383" y="123124"/>
            <a:ext cx="92905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Tournament Team Profiles(Women’s Teams)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6385" y="721630"/>
            <a:ext cx="7464736" cy="4824085"/>
          </a:xfrm>
          <a:custGeom>
            <a:avLst/>
            <a:gdLst/>
            <a:ahLst/>
            <a:cxnLst/>
            <a:rect r="r" b="b" t="t" l="l"/>
            <a:pathLst>
              <a:path h="4824085" w="7464736">
                <a:moveTo>
                  <a:pt x="0" y="0"/>
                </a:moveTo>
                <a:lnTo>
                  <a:pt x="7464735" y="0"/>
                </a:lnTo>
                <a:lnTo>
                  <a:pt x="7464735" y="4824086"/>
                </a:lnTo>
                <a:lnTo>
                  <a:pt x="0" y="4824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1516" y="721630"/>
            <a:ext cx="7507784" cy="4857978"/>
          </a:xfrm>
          <a:custGeom>
            <a:avLst/>
            <a:gdLst/>
            <a:ahLst/>
            <a:cxnLst/>
            <a:rect r="r" b="b" t="t" l="l"/>
            <a:pathLst>
              <a:path h="4857978" w="7507784">
                <a:moveTo>
                  <a:pt x="0" y="0"/>
                </a:moveTo>
                <a:lnTo>
                  <a:pt x="7507784" y="0"/>
                </a:lnTo>
                <a:lnTo>
                  <a:pt x="7507784" y="4857978"/>
                </a:lnTo>
                <a:lnTo>
                  <a:pt x="0" y="4857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6385" y="5545716"/>
            <a:ext cx="7492068" cy="4517704"/>
          </a:xfrm>
          <a:custGeom>
            <a:avLst/>
            <a:gdLst/>
            <a:ahLst/>
            <a:cxnLst/>
            <a:rect r="r" b="b" t="t" l="l"/>
            <a:pathLst>
              <a:path h="4517704" w="7492068">
                <a:moveTo>
                  <a:pt x="0" y="0"/>
                </a:moveTo>
                <a:lnTo>
                  <a:pt x="7492067" y="0"/>
                </a:lnTo>
                <a:lnTo>
                  <a:pt x="7492067" y="4517703"/>
                </a:lnTo>
                <a:lnTo>
                  <a:pt x="0" y="451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86" r="0" b="-35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1516" y="5579608"/>
            <a:ext cx="7507784" cy="4588091"/>
          </a:xfrm>
          <a:custGeom>
            <a:avLst/>
            <a:gdLst/>
            <a:ahLst/>
            <a:cxnLst/>
            <a:rect r="r" b="b" t="t" l="l"/>
            <a:pathLst>
              <a:path h="4588091" w="7507784">
                <a:moveTo>
                  <a:pt x="0" y="0"/>
                </a:moveTo>
                <a:lnTo>
                  <a:pt x="7507784" y="0"/>
                </a:lnTo>
                <a:lnTo>
                  <a:pt x="7507784" y="4588091"/>
                </a:lnTo>
                <a:lnTo>
                  <a:pt x="0" y="458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2229" y="157749"/>
            <a:ext cx="642354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Seed, Win%, and Scoring Margin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8043" y="256563"/>
            <a:ext cx="8431913" cy="69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  <a:spcBef>
                <a:spcPct val="0"/>
              </a:spcBef>
            </a:pPr>
            <a:r>
              <a:rPr lang="en-US" sz="4113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Features Explored in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04556"/>
            <a:ext cx="18288000" cy="777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7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Baseline Features: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Seed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– Tournament seeding (initial ranking)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WinPct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– Regular season win percentage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AvgMargin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– Average scoring margin per game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7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In-Game Engineered Features: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Assist differential (team coordination)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TORDiff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Turnover differential (ball control)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FTADiff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Free throw attempt advantage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RebDiff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Rebound differential (possession edge)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ThreePtDiff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3-point shooting efficiency gap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OffEff –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Offensive efficiency (points per estimated possession)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FoulDiff –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Foul differential (discipline &amp; physicality)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feature was analyzed in relation to the final score — and across genders — to uncover not just what wins games, but how winning behavior differs between men’s and women’s basketball.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59196"/>
            <a:ext cx="8349929" cy="1099833"/>
          </a:xfrm>
          <a:custGeom>
            <a:avLst/>
            <a:gdLst/>
            <a:ahLst/>
            <a:cxnLst/>
            <a:rect r="r" b="b" t="t" l="l"/>
            <a:pathLst>
              <a:path h="1099833" w="8349929">
                <a:moveTo>
                  <a:pt x="0" y="0"/>
                </a:moveTo>
                <a:lnTo>
                  <a:pt x="8349929" y="0"/>
                </a:lnTo>
                <a:lnTo>
                  <a:pt x="8349929" y="1099833"/>
                </a:lnTo>
                <a:lnTo>
                  <a:pt x="0" y="109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5" r="-38334" b="-818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40" y="3219932"/>
            <a:ext cx="8831397" cy="5089348"/>
          </a:xfrm>
          <a:custGeom>
            <a:avLst/>
            <a:gdLst/>
            <a:ahLst/>
            <a:cxnLst/>
            <a:rect r="r" b="b" t="t" l="l"/>
            <a:pathLst>
              <a:path h="5089348" w="8831397">
                <a:moveTo>
                  <a:pt x="0" y="0"/>
                </a:moveTo>
                <a:lnTo>
                  <a:pt x="8831396" y="0"/>
                </a:lnTo>
                <a:lnTo>
                  <a:pt x="8831396" y="5089348"/>
                </a:lnTo>
                <a:lnTo>
                  <a:pt x="0" y="5089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2" r="0" b="-17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70198" y="8653583"/>
            <a:ext cx="8099363" cy="1305446"/>
          </a:xfrm>
          <a:custGeom>
            <a:avLst/>
            <a:gdLst/>
            <a:ahLst/>
            <a:cxnLst/>
            <a:rect r="r" b="b" t="t" l="l"/>
            <a:pathLst>
              <a:path h="1305446" w="8099363">
                <a:moveTo>
                  <a:pt x="0" y="0"/>
                </a:moveTo>
                <a:lnTo>
                  <a:pt x="8099363" y="0"/>
                </a:lnTo>
                <a:lnTo>
                  <a:pt x="8099363" y="1305446"/>
                </a:lnTo>
                <a:lnTo>
                  <a:pt x="0" y="1305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" r="0" b="-18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7099" y="3166289"/>
            <a:ext cx="8625561" cy="5142991"/>
          </a:xfrm>
          <a:custGeom>
            <a:avLst/>
            <a:gdLst/>
            <a:ahLst/>
            <a:cxnLst/>
            <a:rect r="r" b="b" t="t" l="l"/>
            <a:pathLst>
              <a:path h="5142991" w="8625561">
                <a:moveTo>
                  <a:pt x="0" y="0"/>
                </a:moveTo>
                <a:lnTo>
                  <a:pt x="8625560" y="0"/>
                </a:lnTo>
                <a:lnTo>
                  <a:pt x="8625560" y="5142991"/>
                </a:lnTo>
                <a:lnTo>
                  <a:pt x="0" y="514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322" y="2428479"/>
            <a:ext cx="830143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Assist Differential (AstDiff)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91728" y="2409681"/>
            <a:ext cx="5656302" cy="51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009" u="sng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Turnover Differential (TORDiff)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637" y="301625"/>
            <a:ext cx="16536234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These features revealed useful insights about game dynamics, but were ultimately excluded from the model based on: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Conceptual overlap with stronger predictors (e.g., AstDiff vs. Offensive Efficiency)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Low or inconsistent separation from the outcome variable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Potential multicollinearity or redundancy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4209" y="-33582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80763"/>
            <a:ext cx="7984209" cy="5207472"/>
            <a:chOff x="0" y="0"/>
            <a:chExt cx="2102837" cy="1371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1371515"/>
            </a:xfrm>
            <a:custGeom>
              <a:avLst/>
              <a:gdLst/>
              <a:ahLst/>
              <a:cxnLst/>
              <a:rect r="r" b="b" t="t" l="l"/>
              <a:pathLst>
                <a:path h="1371515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371515"/>
                  </a:lnTo>
                  <a:lnTo>
                    <a:pt x="0" y="1371515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1419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Motivation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Chosen for its simplicity and interpretability.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Role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Provides an initial check on our features predictive power and a performance benchmark.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Approach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Start linear model to predict the chance of Team1 winning a matchup.</a:t>
              </a:r>
            </a:p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80291" y="4107534"/>
            <a:ext cx="669878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LOGISTIC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 REGRESSION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080674"/>
            <a:ext cx="60787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Add explanations 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76091" y="9193884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4818242"/>
            <a:ext cx="7984209" cy="2974034"/>
            <a:chOff x="0" y="0"/>
            <a:chExt cx="2102837" cy="7832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2837" cy="783285"/>
            </a:xfrm>
            <a:custGeom>
              <a:avLst/>
              <a:gdLst/>
              <a:ahLst/>
              <a:cxnLst/>
              <a:rect r="r" b="b" t="t" l="l"/>
              <a:pathLst>
                <a:path h="783285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783285"/>
                  </a:lnTo>
                  <a:lnTo>
                    <a:pt x="0" y="783285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02837" cy="83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Our features for the model are based upon our </a:t>
              </a:r>
              <a:r>
                <a:rPr lang="en-US" sz="23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compact </a:t>
              </a:r>
              <a:r>
                <a:rPr lang="en-US" sz="23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games stats.</a:t>
              </a:r>
            </a:p>
            <a:p>
              <a:pPr algn="l">
                <a:lnSpc>
                  <a:spcPts val="3360"/>
                </a:lnSpc>
              </a:pP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we preformed first initial check on baseline model which later on we compared our updated model evaluations to.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7639020"/>
            <a:ext cx="7984209" cy="2631189"/>
            <a:chOff x="0" y="0"/>
            <a:chExt cx="2102837" cy="6929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2837" cy="692988"/>
            </a:xfrm>
            <a:custGeom>
              <a:avLst/>
              <a:gdLst/>
              <a:ahLst/>
              <a:cxnLst/>
              <a:rect r="r" b="b" t="t" l="l"/>
              <a:pathLst>
                <a:path h="692988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692988"/>
                  </a:lnTo>
                  <a:lnTo>
                    <a:pt x="0" y="692988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02837" cy="74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0430" y="1194548"/>
          <a:ext cx="16508870" cy="9078929"/>
        </p:xfrm>
        <a:graphic>
          <a:graphicData uri="http://schemas.openxmlformats.org/drawingml/2006/table">
            <a:tbl>
              <a:tblPr/>
              <a:tblGrid>
                <a:gridCol w="4282348"/>
                <a:gridCol w="7156371"/>
                <a:gridCol w="5070151"/>
              </a:tblGrid>
              <a:tr h="90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What we 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Why it mattered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Applied preprocessing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fetched and symmetrize the data, engineered and incorporated new 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Proper work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Adding features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Computed </a:t>
                      </a: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EloDiff 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and appended Seed/WinPct/Margin </a:t>
                      </a: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differences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Preforming feature engineering is crucial to capture indicative features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 CV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Standardized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features with Standard Scaler and ran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LassoCV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drop redundant predictors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through L1 shrinkage.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The four core difference features (SeedDiff, WinPctDiff, AvgMarginDiff, EloDiff) kept non‑zero coefficients, confirming their importance.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RFE (LR &amp; RF)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Recursive Feature Elimination with both Logistic Regression and Random Forest to rank the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selected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that WinpctDiff still contributes even though his coefficient is negative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SHAP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 SHAP analysis to visual‑check contributions.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our feature selection is proper and accurate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Weighted‑decay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Tried to find optimal lambda and incorporated weighted decay.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researched the posiability that we need to give more importance to recent years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Best Data-cut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18"/>
                        </a:lnSpc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a check to determine the best data cut-off year.</a:t>
                      </a:r>
                    </a:p>
                    <a:p>
                      <a:pPr algn="ctr">
                        <a:lnSpc>
                          <a:spcPts val="2418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 was important to assess whether earlier seasons introduced irrelevant data and confirmed: more data improved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Tune Hyperparameters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the Optuna library to find the optimal regularization strength (C) and penalty type (l1 or l2) for logistic regression.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Found optimal hyper-parameters to avoid overfitting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55217" y="47625"/>
            <a:ext cx="1577756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LOGISTIC REGRESSION MODEL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77882" y="93709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633823" y="15240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5159" y="3357553"/>
            <a:ext cx="8400446" cy="6051560"/>
          </a:xfrm>
          <a:custGeom>
            <a:avLst/>
            <a:gdLst/>
            <a:ahLst/>
            <a:cxnLst/>
            <a:rect r="r" b="b" t="t" l="l"/>
            <a:pathLst>
              <a:path h="6051560" w="8400446">
                <a:moveTo>
                  <a:pt x="0" y="0"/>
                </a:moveTo>
                <a:lnTo>
                  <a:pt x="8400445" y="0"/>
                </a:lnTo>
                <a:lnTo>
                  <a:pt x="8400445" y="6051559"/>
                </a:lnTo>
                <a:lnTo>
                  <a:pt x="0" y="6051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1" t="0" r="-118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7233" y="3357553"/>
            <a:ext cx="6848289" cy="6051560"/>
          </a:xfrm>
          <a:custGeom>
            <a:avLst/>
            <a:gdLst/>
            <a:ahLst/>
            <a:cxnLst/>
            <a:rect r="r" b="b" t="t" l="l"/>
            <a:pathLst>
              <a:path h="6051560" w="6848289">
                <a:moveTo>
                  <a:pt x="0" y="0"/>
                </a:moveTo>
                <a:lnTo>
                  <a:pt x="6848288" y="0"/>
                </a:lnTo>
                <a:lnTo>
                  <a:pt x="6848288" y="6051559"/>
                </a:lnTo>
                <a:lnTo>
                  <a:pt x="0" y="6051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3219" y="1885806"/>
            <a:ext cx="61447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Our new incorporated difference features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2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21" y="7635299"/>
            <a:ext cx="5603368" cy="2651701"/>
          </a:xfrm>
          <a:custGeom>
            <a:avLst/>
            <a:gdLst/>
            <a:ahLst/>
            <a:cxnLst/>
            <a:rect r="r" b="b" t="t" l="l"/>
            <a:pathLst>
              <a:path h="2651701" w="5603368">
                <a:moveTo>
                  <a:pt x="0" y="0"/>
                </a:moveTo>
                <a:lnTo>
                  <a:pt x="5603368" y="0"/>
                </a:lnTo>
                <a:lnTo>
                  <a:pt x="5603368" y="2651701"/>
                </a:lnTo>
                <a:lnTo>
                  <a:pt x="0" y="2651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580"/>
            <a:ext cx="5629610" cy="3175678"/>
          </a:xfrm>
          <a:custGeom>
            <a:avLst/>
            <a:gdLst/>
            <a:ahLst/>
            <a:cxnLst/>
            <a:rect r="r" b="b" t="t" l="l"/>
            <a:pathLst>
              <a:path h="3175678" w="5629610">
                <a:moveTo>
                  <a:pt x="0" y="0"/>
                </a:moveTo>
                <a:lnTo>
                  <a:pt x="5629610" y="0"/>
                </a:lnTo>
                <a:lnTo>
                  <a:pt x="5629610" y="3175678"/>
                </a:lnTo>
                <a:lnTo>
                  <a:pt x="0" y="317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1100" y="3478108"/>
            <a:ext cx="14685800" cy="387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0"/>
              </a:lnSpc>
            </a:pPr>
            <a:r>
              <a:rPr lang="en-US" b="true" sz="38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Goal:</a:t>
            </a:r>
            <a:r>
              <a:rPr lang="en-US" sz="38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8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Predict outcomes for the 2024 men’s and women’s NCAA tournaments.</a:t>
            </a:r>
          </a:p>
          <a:p>
            <a:pPr algn="l" marL="0" indent="0" lvl="0">
              <a:lnSpc>
                <a:spcPts val="4370"/>
              </a:lnSpc>
            </a:pPr>
          </a:p>
          <a:p>
            <a:pPr algn="l" marL="0" indent="0" lvl="0">
              <a:lnSpc>
                <a:spcPts val="4370"/>
              </a:lnSpc>
            </a:pPr>
            <a:r>
              <a:rPr lang="en-US" sz="38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Generate large numbers of probabilistic brackets (up to 100,000).</a:t>
            </a:r>
          </a:p>
          <a:p>
            <a:pPr algn="l" marL="0" indent="0" lvl="0">
              <a:lnSpc>
                <a:spcPts val="4370"/>
              </a:lnSpc>
            </a:pPr>
          </a:p>
          <a:p>
            <a:pPr algn="l" marL="0" indent="0" lvl="0">
              <a:lnSpc>
                <a:spcPts val="4370"/>
              </a:lnSpc>
            </a:pPr>
            <a:r>
              <a:rPr lang="en-US" b="true" sz="38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Evaluation:</a:t>
            </a:r>
          </a:p>
          <a:p>
            <a:pPr algn="l" marL="0" indent="0" lvl="0">
              <a:lnSpc>
                <a:spcPts val="4370"/>
              </a:lnSpc>
            </a:pPr>
            <a:r>
              <a:rPr lang="en-US" sz="38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- Brier Score: Measures the accuracy of probabilistic forecasts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89541" y="778241"/>
            <a:ext cx="107805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UNDERSTANDING THE TASK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0430" y="1194548"/>
          <a:ext cx="16508870" cy="9078929"/>
        </p:xfrm>
        <a:graphic>
          <a:graphicData uri="http://schemas.openxmlformats.org/drawingml/2006/table">
            <a:tbl>
              <a:tblPr/>
              <a:tblGrid>
                <a:gridCol w="4282348"/>
                <a:gridCol w="7156371"/>
                <a:gridCol w="5070151"/>
              </a:tblGrid>
              <a:tr h="90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What we 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Why it mattered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Applied preprocessing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fetched and symmetrize the data, engineered and incorporated new 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Proper work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Adding features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Computed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EloDiff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and appended Seed/WinPct/Margin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differences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Preforming feature engineering is crucial to capture indicative features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 CV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Standardized 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features with Standard Scaler and ran </a:t>
                      </a: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LassoCV 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 </a:t>
                      </a: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drop redundant predictors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through L1 shrinkage.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The four core difference features (SeedDiff, WinPctDiff, AvgMarginDiff, EloDiff) kept non‑zero coefficients, confirming their importance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RFE (LR &amp; RF)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Recursive Feature Elimination with both Logistic Regression and Random Forest to rank the </a:t>
                      </a:r>
                      <a:r>
                        <a:rPr lang="en-US" sz="17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selected </a:t>
                      </a: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that WinpctDiff still contributes even though his coefficient is negative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SHAP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 SHAP analysis to visual‑check contributions.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our feature selection is proper and accurate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Weighted‑decay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Tried to find optimal lambda and incorporated weighted decay.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researched the posiability that we need to give more importance to recent years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Best Data-cut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18"/>
                        </a:lnSpc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a check to determine the best data cut-off year.</a:t>
                      </a:r>
                    </a:p>
                    <a:p>
                      <a:pPr algn="ctr">
                        <a:lnSpc>
                          <a:spcPts val="2418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 was important to assess whether earlier seasons introduced irrelevant data and confirmed: more data improved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Tune Hyperparameters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the Optuna library to find the optimal regularization strength (C) and penalty type (l1 or l2) for logistic regression.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Found optimal hyper-parameters to avoid overfitting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55217" y="47625"/>
            <a:ext cx="1577756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LOGISTIC REGRESSION MODEL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633823" y="3518558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449970" y="2149853"/>
          <a:ext cx="11380819" cy="4612516"/>
        </p:xfrm>
        <a:graphic>
          <a:graphicData uri="http://schemas.openxmlformats.org/drawingml/2006/table">
            <a:tbl>
              <a:tblPr/>
              <a:tblGrid>
                <a:gridCol w="3793606"/>
                <a:gridCol w="3793606"/>
                <a:gridCol w="3793606"/>
              </a:tblGrid>
              <a:tr h="7937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Logistic Regression Ranking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Random Forest Ranking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WinPctDiff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SeedDiff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Rank 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AvgMarginDiff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EloDiff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Rank 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5449970" y="6762369"/>
            <a:ext cx="8736163" cy="3379086"/>
          </a:xfrm>
          <a:custGeom>
            <a:avLst/>
            <a:gdLst/>
            <a:ahLst/>
            <a:cxnLst/>
            <a:rect r="r" b="b" t="t" l="l"/>
            <a:pathLst>
              <a:path h="3379086" w="8736163">
                <a:moveTo>
                  <a:pt x="0" y="0"/>
                </a:moveTo>
                <a:lnTo>
                  <a:pt x="8736162" y="0"/>
                </a:lnTo>
                <a:lnTo>
                  <a:pt x="8736162" y="3379086"/>
                </a:lnTo>
                <a:lnTo>
                  <a:pt x="0" y="337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0" r="0" b="-4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9970" y="70844"/>
            <a:ext cx="9816321" cy="228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   LassoCV (L1 Regularization)</a:t>
            </a:r>
          </a:p>
          <a:p>
            <a:pPr algn="l">
              <a:lnSpc>
                <a:spcPts val="2612"/>
              </a:lnSpc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   Selected Features:</a:t>
            </a:r>
          </a:p>
          <a:p>
            <a:pPr algn="l" marL="805852" indent="-268617" lvl="2">
              <a:lnSpc>
                <a:spcPts val="2612"/>
              </a:lnSpc>
              <a:buFont typeface="Arial"/>
              <a:buChar char="⚬"/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SeedDiff</a:t>
            </a:r>
          </a:p>
          <a:p>
            <a:pPr algn="l" marL="805852" indent="-268617" lvl="2">
              <a:lnSpc>
                <a:spcPts val="2612"/>
              </a:lnSpc>
              <a:buFont typeface="Arial"/>
              <a:buChar char="⚬"/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WinPctDiff</a:t>
            </a:r>
          </a:p>
          <a:p>
            <a:pPr algn="l" marL="805852" indent="-268617" lvl="2">
              <a:lnSpc>
                <a:spcPts val="2612"/>
              </a:lnSpc>
              <a:buFont typeface="Arial"/>
              <a:buChar char="⚬"/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AvgMarginDiff</a:t>
            </a:r>
          </a:p>
          <a:p>
            <a:pPr algn="l" marL="805852" indent="-268617" lvl="2">
              <a:lnSpc>
                <a:spcPts val="2612"/>
              </a:lnSpc>
              <a:buFont typeface="Arial"/>
              <a:buChar char="⚬"/>
            </a:pPr>
            <a:r>
              <a:rPr lang="en-US" sz="186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EloDiff</a:t>
            </a:r>
          </a:p>
          <a:p>
            <a:pPr algn="l">
              <a:lnSpc>
                <a:spcPts val="2612"/>
              </a:lnSpc>
            </a:pP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73718" y="7646375"/>
          <a:ext cx="4927194" cy="1913550"/>
        </p:xfrm>
        <a:graphic>
          <a:graphicData uri="http://schemas.openxmlformats.org/drawingml/2006/table">
            <a:tbl>
              <a:tblPr/>
              <a:tblGrid>
                <a:gridCol w="2204056"/>
              </a:tblGrid>
              <a:tr h="19135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SHAP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analysis to visual‑check contributions: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93447" y="482659"/>
          <a:ext cx="4807465" cy="1505476"/>
        </p:xfrm>
        <a:graphic>
          <a:graphicData uri="http://schemas.openxmlformats.org/drawingml/2006/table">
            <a:tbl>
              <a:tblPr/>
              <a:tblGrid>
                <a:gridCol w="2327890"/>
              </a:tblGrid>
              <a:tr h="1505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Standardized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features with Standard Scaler and ran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LassoCV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drop redundant predictors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through L1 shrinkage.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93447" y="3803829"/>
          <a:ext cx="4807465" cy="2026852"/>
        </p:xfrm>
        <a:graphic>
          <a:graphicData uri="http://schemas.openxmlformats.org/drawingml/2006/table">
            <a:tbl>
              <a:tblPr/>
              <a:tblGrid>
                <a:gridCol w="2327890"/>
              </a:tblGrid>
              <a:tr h="2026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Recursive Feature Elimination with both Logistic Regression and Random Forest to rank the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selected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0430" y="1194548"/>
          <a:ext cx="16508870" cy="9078929"/>
        </p:xfrm>
        <a:graphic>
          <a:graphicData uri="http://schemas.openxmlformats.org/drawingml/2006/table">
            <a:tbl>
              <a:tblPr/>
              <a:tblGrid>
                <a:gridCol w="4282348"/>
                <a:gridCol w="7156371"/>
                <a:gridCol w="5070151"/>
              </a:tblGrid>
              <a:tr h="90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What we 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Why it mattered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Applied preprocessing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fetched and symmetrize the data, engineered and incorporated new 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Proper work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Adding features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Computed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EloDiff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and appended Seed/WinPct/Margin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differences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Preforming feature engineering is crucial to capture indicative features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 CV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Standardized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features with Standard Scaler and ran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LassoCV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drop redundant predictors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through L1 shrinkage.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The four core difference features (SeedDiff, WinPctDiff, AvgMarginDiff, EloDiff) kept non‑zero coefficients, confirming their importance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RFE (LR &amp; RF)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Recursive Feature Elimination with both Logistic Regression and Random Forest to rank the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selected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that WinpctDiff still contributes even though his coefficient is negative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SHAP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 SHAP analysis to visual‑check contributions.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our feature selection is proper and accurate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Weighted‑decay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Tried to find optimal lambda and incorporated weighted decay.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researched the posiability that we need to give more importance to recent years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Best Data-cut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18"/>
                        </a:lnSpc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a check to determine the best data cut-off year.</a:t>
                      </a:r>
                    </a:p>
                    <a:p>
                      <a:pPr algn="ctr">
                        <a:lnSpc>
                          <a:spcPts val="2418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 was important to assess whether earlier seasons introduced irrelevant data and confirmed: more data improved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Tune Hyperparameters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the Optuna library to find the optimal regularization strength (C) and penalty type (l1 or l2) for logistic regression.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Found optimal hyper-parameters to avoid overfitting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55217" y="47625"/>
            <a:ext cx="1577756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LOGISTIC REGRESSION MODEL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823260" y="3903289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90122" y="378873"/>
            <a:ext cx="12036426" cy="7838723"/>
          </a:xfrm>
          <a:custGeom>
            <a:avLst/>
            <a:gdLst/>
            <a:ahLst/>
            <a:cxnLst/>
            <a:rect r="r" b="b" t="t" l="l"/>
            <a:pathLst>
              <a:path h="7838723" w="12036426">
                <a:moveTo>
                  <a:pt x="0" y="0"/>
                </a:moveTo>
                <a:lnTo>
                  <a:pt x="12036427" y="0"/>
                </a:lnTo>
                <a:lnTo>
                  <a:pt x="12036427" y="7838722"/>
                </a:lnTo>
                <a:lnTo>
                  <a:pt x="0" y="78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33435"/>
            <a:ext cx="160234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Incorporating a weighted decay mechanism did not lead to improvements in the Brier score for both of our models.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In this case, adding decay may introduce unnecessary complexity and nonlinearities without meaningful gain.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0430" y="1194548"/>
          <a:ext cx="16508870" cy="9078929"/>
        </p:xfrm>
        <a:graphic>
          <a:graphicData uri="http://schemas.openxmlformats.org/drawingml/2006/table">
            <a:tbl>
              <a:tblPr/>
              <a:tblGrid>
                <a:gridCol w="4282348"/>
                <a:gridCol w="7156371"/>
                <a:gridCol w="5070151"/>
              </a:tblGrid>
              <a:tr h="90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What we 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Why it mattered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Applied preprocessing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fetched and symmetrize the data, engineered and incorporated new 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Proper work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Adding features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Computed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EloDiff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and appended Seed/WinPct/Margin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differences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Preforming feature engineering is crucial to capture indicative features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 CV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Standardized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features with Standard Scaler and ran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LassoCV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drop redundant predictors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through L1 shrinkage.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The four core difference features (SeedDiff, WinPctDiff, AvgMarginDiff, EloDiff) kept non‑zero coefficients, confirming their importance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RFE (LR &amp; RF)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Recursive Feature Elimination with both Logistic Regression and Random Forest to rank the </a:t>
                      </a: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selected 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that WinpctDiff still contributes even though his coefficient is negative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SHAP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Ran SHAP analysis to visual‑check contributions.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Made sure our feature selection is proper and accurate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Weighted‑decay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Tried to find optimal lambda and incorporated weighted decay.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researched the posiability that we need to give more importance to recent years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Best Data-cut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18"/>
                        </a:lnSpc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a check to determine the best data cut-off year.</a:t>
                      </a:r>
                    </a:p>
                    <a:p>
                      <a:pPr algn="ctr">
                        <a:lnSpc>
                          <a:spcPts val="2418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 was important to assess whether earlier seasons introduced irrelevant data and we confirmed: more data improved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 b="true">
                          <a:solidFill>
                            <a:srgbClr val="FFBD59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Tune Hyperparameters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the Optuna library to find the optimal regularization strength (C) and penalty type (l1 or l2) for logistic regression.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BD59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Found optimal hyper-parameters to avoid overfitting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55217" y="47625"/>
            <a:ext cx="1577756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LOGISTIC REGRESSION MODEL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823260" y="3903289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1826" y="4047184"/>
            <a:ext cx="11097659" cy="3267560"/>
          </a:xfrm>
          <a:custGeom>
            <a:avLst/>
            <a:gdLst/>
            <a:ahLst/>
            <a:cxnLst/>
            <a:rect r="r" b="b" t="t" l="l"/>
            <a:pathLst>
              <a:path h="3267560" w="11097659">
                <a:moveTo>
                  <a:pt x="0" y="0"/>
                </a:moveTo>
                <a:lnTo>
                  <a:pt x="11097659" y="0"/>
                </a:lnTo>
                <a:lnTo>
                  <a:pt x="11097659" y="3267561"/>
                </a:lnTo>
                <a:lnTo>
                  <a:pt x="0" y="3267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1826" y="9220200"/>
            <a:ext cx="12514723" cy="8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Best Hyperparameters for </a:t>
            </a:r>
            <a:r>
              <a:rPr lang="en-US" b="true" sz="2416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Updated </a:t>
            </a:r>
            <a:r>
              <a:rPr lang="en-US" sz="241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Model: {'penalty': 'l2', 'C': 8.421566623791172}</a:t>
            </a:r>
          </a:p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Best Brier: 0.17112664729699198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1826" y="7689602"/>
            <a:ext cx="1269718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Results: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Best Hyperparameters for Combined </a:t>
            </a: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Basic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Model: {'penalty': 'l2', 'C': 2.456434303645424}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Best Brier: 0.17214154534815712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46420" y="814912"/>
          <a:ext cx="16508870" cy="2461013"/>
        </p:xfrm>
        <a:graphic>
          <a:graphicData uri="http://schemas.openxmlformats.org/drawingml/2006/table">
            <a:tbl>
              <a:tblPr/>
              <a:tblGrid>
                <a:gridCol w="4282348"/>
                <a:gridCol w="7156371"/>
                <a:gridCol w="5070151"/>
              </a:tblGrid>
              <a:tr h="156468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7. Best Data-cut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</a:pP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Performed a check to determine the best data cut-off year.</a:t>
                      </a:r>
                    </a:p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 was important to assess whether earlier seasons introduced irrelevant data and confirmed: more data improved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32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8. Tune Hyperparameters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the Optuna library to find the optimal regularization strength (C) and penalty type (l1 or l2) for logistic regression.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9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op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imal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hyper-par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av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verf</a:t>
                      </a:r>
                      <a:r>
                        <a:rPr lang="en-US" sz="1927" strike="noStrike" u="none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itting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459581" y="8193518"/>
            <a:ext cx="1138238" cy="1215594"/>
          </a:xfrm>
          <a:custGeom>
            <a:avLst/>
            <a:gdLst/>
            <a:ahLst/>
            <a:cxnLst/>
            <a:rect r="r" b="b" t="t" l="l"/>
            <a:pathLst>
              <a:path h="1215594" w="1138238">
                <a:moveTo>
                  <a:pt x="0" y="0"/>
                </a:moveTo>
                <a:lnTo>
                  <a:pt x="1138238" y="0"/>
                </a:lnTo>
                <a:lnTo>
                  <a:pt x="1138238" y="1215594"/>
                </a:lnTo>
                <a:lnTo>
                  <a:pt x="0" y="1215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8585620"/>
            <a:chOff x="0" y="0"/>
            <a:chExt cx="2102837" cy="2261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2261233"/>
            </a:xfrm>
            <a:custGeom>
              <a:avLst/>
              <a:gdLst/>
              <a:ahLst/>
              <a:cxnLst/>
              <a:rect r="r" b="b" t="t" l="l"/>
              <a:pathLst>
                <a:path h="226123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2261233"/>
                  </a:lnTo>
                  <a:lnTo>
                    <a:pt x="0" y="226123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230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5904352"/>
            <a:ext cx="7984209" cy="4382648"/>
            <a:chOff x="0" y="0"/>
            <a:chExt cx="2102837" cy="11542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2837" cy="1154278"/>
            </a:xfrm>
            <a:custGeom>
              <a:avLst/>
              <a:gdLst/>
              <a:ahLst/>
              <a:cxnLst/>
              <a:rect r="r" b="b" t="t" l="l"/>
              <a:pathLst>
                <a:path h="1154278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154278"/>
                  </a:lnTo>
                  <a:lnTo>
                    <a:pt x="0" y="1154278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02837" cy="120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3547" y="7445585"/>
            <a:ext cx="4755507" cy="2841415"/>
          </a:xfrm>
          <a:custGeom>
            <a:avLst/>
            <a:gdLst/>
            <a:ahLst/>
            <a:cxnLst/>
            <a:rect r="r" b="b" t="t" l="l"/>
            <a:pathLst>
              <a:path h="2841415" w="4755507">
                <a:moveTo>
                  <a:pt x="0" y="0"/>
                </a:moveTo>
                <a:lnTo>
                  <a:pt x="4755507" y="0"/>
                </a:lnTo>
                <a:lnTo>
                  <a:pt x="4755507" y="2841415"/>
                </a:lnTo>
                <a:lnTo>
                  <a:pt x="0" y="2841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63500" y="4619625"/>
            <a:ext cx="669878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RANDOM 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09" y="981075"/>
            <a:ext cx="7685009" cy="34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Motivation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: We chose Random Forest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due to the facts: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it’s a fast, reliable model that performs well on structured data.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less sensitive to noise, handles well small datasets and can reveal which features are most important.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6791" y="6068364"/>
            <a:ext cx="79842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Our features for the model are based upon our </a:t>
            </a:r>
            <a:r>
              <a:rPr lang="en-US" b="true" sz="24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compact </a:t>
            </a: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games stats.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823260" y="3903289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43129" y="1178468"/>
          <a:ext cx="14291255" cy="8230645"/>
        </p:xfrm>
        <a:graphic>
          <a:graphicData uri="http://schemas.openxmlformats.org/drawingml/2006/table">
            <a:tbl>
              <a:tblPr/>
              <a:tblGrid>
                <a:gridCol w="3255790"/>
                <a:gridCol w="5937115"/>
                <a:gridCol w="5098350"/>
              </a:tblGrid>
              <a:tr h="6563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Stage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What we did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Why it mattered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Feature Engineering and preprocessing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 used more stats like numbers of games played which are non trivial.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Built matchup‑level features: difference features, and engineered special features like Last14WinRateDiff and NeutralWinRateDiff.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All symmetrized.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Captured each team’s relative strength considering Last14WinRateDiff to incorporate momentum and NeutralWinRateDiff to see the performance of the team in; symmetrization eliminated bias from team order.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5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Feature Selection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Forward‑added features or feature pairs only if they lowered Brier score, with safeguards (add, drop‑retest, add‑top‑3) to escape local minima.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Guaranteed we kept only signal boosting stats and found near optimal model settings without overfitting.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Model Tuning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Optuna to tune number of trees, depth, and sample splits.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Automated search found near optimal settings.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Performance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Achieved ≈ 73 % accuracy and Brier ≈ 0.173; trained ~15× faster than XGBoost.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Confirmed our feature choices and let us iterate rapidly; strong speed‑to‑performance ratio.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88938" y="143450"/>
            <a:ext cx="6698781" cy="75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0"/>
              </a:lnSpc>
            </a:pPr>
            <a:r>
              <a:rPr lang="en-US" b="true" sz="47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RANDOM FOREST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718232" cy="10287000"/>
          </a:xfrm>
          <a:custGeom>
            <a:avLst/>
            <a:gdLst/>
            <a:ahLst/>
            <a:cxnLst/>
            <a:rect r="r" b="b" t="t" l="l"/>
            <a:pathLst>
              <a:path h="10287000" w="8718232">
                <a:moveTo>
                  <a:pt x="0" y="0"/>
                </a:moveTo>
                <a:lnTo>
                  <a:pt x="8718232" y="0"/>
                </a:lnTo>
                <a:lnTo>
                  <a:pt x="87182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0965" y="844204"/>
            <a:ext cx="7977757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Feature Selection and Optimization. 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Similarly to the XGBoost.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At each iteration:</a:t>
            </a:r>
          </a:p>
          <a:p>
            <a:pPr algn="just" marL="518163" indent="-259082" lvl="1">
              <a:lnSpc>
                <a:spcPts val="3360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We added the single feature that yielded the largest reduction in Brier score under rolling-window cross-validation.</a:t>
            </a:r>
          </a:p>
          <a:p>
            <a:pPr algn="just" marL="518163" indent="-259082" lvl="1">
              <a:lnSpc>
                <a:spcPts val="3360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If we didn't improve we tried to add pairs of features together.</a:t>
            </a:r>
          </a:p>
          <a:p>
            <a:pPr algn="l" marL="518163" indent="-259082" lvl="1">
              <a:lnSpc>
                <a:spcPts val="3360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Otherwise, t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o avoid local minima, we removed the most recently included feature and re-evaluated the top pairs</a:t>
            </a:r>
          </a:p>
          <a:p>
            <a:pPr algn="l" marL="518163" indent="-259082" lvl="1">
              <a:lnSpc>
                <a:spcPts val="3360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O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therwise, checked by adding the three most indicative features together.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This cycle continued until no further features reduced the Brier score beyond our predefined threshold.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3198" y="0"/>
            <a:ext cx="9274802" cy="5344605"/>
          </a:xfrm>
          <a:custGeom>
            <a:avLst/>
            <a:gdLst/>
            <a:ahLst/>
            <a:cxnLst/>
            <a:rect r="r" b="b" t="t" l="l"/>
            <a:pathLst>
              <a:path h="5344605" w="9274802">
                <a:moveTo>
                  <a:pt x="0" y="0"/>
                </a:moveTo>
                <a:lnTo>
                  <a:pt x="9274802" y="0"/>
                </a:lnTo>
                <a:lnTo>
                  <a:pt x="9274802" y="5344605"/>
                </a:lnTo>
                <a:lnTo>
                  <a:pt x="0" y="534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83446" y="1473965"/>
            <a:ext cx="2181657" cy="2396675"/>
            <a:chOff x="0" y="0"/>
            <a:chExt cx="73987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9879" cy="812800"/>
            </a:xfrm>
            <a:custGeom>
              <a:avLst/>
              <a:gdLst/>
              <a:ahLst/>
              <a:cxnLst/>
              <a:rect r="r" b="b" t="t" l="l"/>
              <a:pathLst>
                <a:path h="812800" w="739879">
                  <a:moveTo>
                    <a:pt x="739879" y="406400"/>
                  </a:moveTo>
                  <a:lnTo>
                    <a:pt x="333479" y="0"/>
                  </a:lnTo>
                  <a:lnTo>
                    <a:pt x="33347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33479" y="609600"/>
                  </a:lnTo>
                  <a:lnTo>
                    <a:pt x="333479" y="812800"/>
                  </a:lnTo>
                  <a:lnTo>
                    <a:pt x="739879" y="406400"/>
                  </a:lnTo>
                  <a:close/>
                </a:path>
              </a:pathLst>
            </a:custGeom>
            <a:solidFill>
              <a:srgbClr val="EF969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6382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4464" y="5344605"/>
            <a:ext cx="854236" cy="912291"/>
          </a:xfrm>
          <a:custGeom>
            <a:avLst/>
            <a:gdLst/>
            <a:ahLst/>
            <a:cxnLst/>
            <a:rect r="r" b="b" t="t" l="l"/>
            <a:pathLst>
              <a:path h="912291" w="854236">
                <a:moveTo>
                  <a:pt x="0" y="0"/>
                </a:moveTo>
                <a:lnTo>
                  <a:pt x="854236" y="0"/>
                </a:lnTo>
                <a:lnTo>
                  <a:pt x="854236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809" y="5296980"/>
            <a:ext cx="8391406" cy="528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         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Final evaluation using all available training data on our test set: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2011 – Accuracy: 0.692, Log Loss: 0.511, Brier: 0.176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2012 – Accuracy: 0.765, Log Loss: 0.509, Brier: 0.167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2013 – Accuracy: 0.712, Log Loss: 0.537, Brier: 0.184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2014 – Accuracy: 0.735, Log Loss: 0.514, Brier: 0.176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2015 – Accuracy: 0.781, Log Loss: 0.464, Brier: 0.150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2016 – Accuracy: 0.731, Log Loss: 0.533, Brier: 0.180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2017 – Accuracy: 0.792, Log Loss: 0.490, Brier: 0.164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2018 – Accuracy: 0.692, Log Loss: 0.557, Brier: 0.188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2019 – Accuracy: 0.738, Log Loss: 0.460, Brier: 0.155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Season 2021 – Accuracy: 0.705, Log Loss: 0.570, Brier: 0.194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Overall average metrics: Accuracy: 0.734, Log Loss: 0.515, Brier: 0.173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3809" y="751205"/>
            <a:ext cx="1319570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 u="sng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809" y="1716543"/>
            <a:ext cx="358306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Our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 most important features: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 SeedDiff 0.511106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AvgMarginDiff 0.271625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WinPctDiff 0.135290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Team1Games 0.042462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Team2Games 0.039517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5143500"/>
            <a:chOff x="0" y="0"/>
            <a:chExt cx="2102837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5143500"/>
            <a:ext cx="7984209" cy="5143500"/>
            <a:chOff x="0" y="0"/>
            <a:chExt cx="2102837" cy="1354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2837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02837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560519" y="3629025"/>
            <a:ext cx="5221275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OVERVIEW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 OF THE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331" y="845874"/>
            <a:ext cx="6078757" cy="542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Dataset</a:t>
            </a: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 Composition:</a:t>
            </a:r>
          </a:p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-  </a:t>
            </a:r>
            <a:r>
              <a:rPr lang="en-US" sz="2800" u="sng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Regular Season Data: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game results, locations, detailed stats.</a:t>
            </a:r>
          </a:p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- </a:t>
            </a:r>
            <a:r>
              <a:rPr lang="en-US" sz="2800" u="sng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Tournament Data: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seeds, slots, results and stats from previous tournaments.</a:t>
            </a:r>
          </a:p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-  </a:t>
            </a:r>
            <a:r>
              <a:rPr lang="en-US" sz="2800" u="sng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Additional Data: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coaches, conferences, cities, ranking sources (ESPN, etc.).</a:t>
            </a:r>
          </a:p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-  2024 seeds included for both men &amp; women.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0" y="7439351"/>
          <a:ext cx="15087600" cy="2933700"/>
        </p:xfrm>
        <a:graphic>
          <a:graphicData uri="http://schemas.openxmlformats.org/presentationml/2006/ole">
            <p:oleObj imgW="18097500" imgH="5943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944331" y="6760214"/>
            <a:ext cx="60787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 u="sng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Examples: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3435461"/>
            <a:chOff x="0" y="0"/>
            <a:chExt cx="2102837" cy="904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63500" y="4619625"/>
            <a:ext cx="669878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XGBOOST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414" y="981075"/>
            <a:ext cx="60787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Motivation: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425769"/>
            <a:ext cx="7984209" cy="3435461"/>
            <a:chOff x="0" y="0"/>
            <a:chExt cx="2102837" cy="904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6791" y="6851539"/>
            <a:ext cx="7984209" cy="3435461"/>
            <a:chOff x="0" y="0"/>
            <a:chExt cx="2102837" cy="9048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77084" y="1746694"/>
            <a:ext cx="7967418" cy="511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041" indent="-285020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Designed for tabular data: XGBoost excels on heterogeneous, tabular features and captures non-linear relationships.</a:t>
            </a:r>
          </a:p>
          <a:p>
            <a:pPr algn="l">
              <a:lnSpc>
                <a:spcPts val="3696"/>
              </a:lnSpc>
            </a:pPr>
          </a:p>
          <a:p>
            <a:pPr algn="l" marL="570041" indent="-285020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Regularized &amp; robust: Built-in regularization (shrinkage, tree depth limits) helps prevent overfitting on our limited NCAA dataset.</a:t>
            </a:r>
          </a:p>
          <a:p>
            <a:pPr algn="l">
              <a:lnSpc>
                <a:spcPts val="3696"/>
              </a:lnSpc>
            </a:pPr>
          </a:p>
          <a:p>
            <a:pPr algn="l" marL="570041" indent="-285020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Accurate probabilities: Produces well-calibrated win probabilities, ideal for predicting single elimination game outcomes.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8163505"/>
            <a:ext cx="79842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Our features for the model are based upon our </a:t>
            </a:r>
            <a:r>
              <a:rPr lang="en-US" b="true" sz="24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Detailed </a:t>
            </a: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games stats.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74327" y="554071"/>
          <a:ext cx="16539347" cy="8402271"/>
        </p:xfrm>
        <a:graphic>
          <a:graphicData uri="http://schemas.openxmlformats.org/drawingml/2006/table">
            <a:tbl>
              <a:tblPr/>
              <a:tblGrid>
                <a:gridCol w="4556050"/>
                <a:gridCol w="6582514"/>
                <a:gridCol w="5400783"/>
              </a:tblGrid>
              <a:tr h="448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Stage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What we did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Why it mattered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Raw feature construction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Computed 45 matchup‑level features: season‑long box‑score differentials (points, 3‑pt %, rebounds, assists, turnovers), momentum (last‑14‑day win %), seed gap, plus advanced metric ( GLM “true strength” diff).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symmetrization.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Captured both basic and subtle performance signals in a uniform, symmetric format, giving the model rich non‑linear information to learn from including 45 features.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0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Initial XGBoost draft + SHAP ranking + Forward Feature Selection (FFS)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 an initial XGBoost model, ranked features by mean absolute SHAP value, kept the top‑10. 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2. filtered the only features that has correlation smaller than 0.85.</a:t>
                      </a:r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 Conducted FFS on top of the filtered top 10 features we already selected.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Objectively identified the most influential predictors. We dropped highly correlated features (|ρ| &gt; 0.85) to prevent redundancy, reduce overfitting, and ensure the model learns distinct, non-duplicative signals. Applying the exact FFS we used in the random forest to ensure a consistent and fair feature set across models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Hyperparameter tuning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comprehensive Grid-Search over the XGBOOST Hyperparameter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Balances bias–variance, preventing overfit on a moderate‑sized dataset.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8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Probability calibration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Fitted a spline calibrator capturing the relation between probabilities and the actual outcomes; isotonic/Platt gave no gain, so logistic kept.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Ensures predicted 70 % wins really occur ≈70 % of the time -crucial for probabilistic bracket scoring.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4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Performance validation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Average Brier  of 0.176 and accuracy  72.7 %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Demonstrated that the tuned, updated model generalises and beats simpler baselines.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3915"/>
            <a:ext cx="7453953" cy="8988314"/>
          </a:xfrm>
          <a:custGeom>
            <a:avLst/>
            <a:gdLst/>
            <a:ahLst/>
            <a:cxnLst/>
            <a:rect r="r" b="b" t="t" l="l"/>
            <a:pathLst>
              <a:path h="8988314" w="7453953">
                <a:moveTo>
                  <a:pt x="0" y="0"/>
                </a:moveTo>
                <a:lnTo>
                  <a:pt x="7453953" y="0"/>
                </a:lnTo>
                <a:lnTo>
                  <a:pt x="7453953" y="8988314"/>
                </a:lnTo>
                <a:lnTo>
                  <a:pt x="0" y="8988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" t="-222" r="-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0B3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9508" y="3242589"/>
            <a:ext cx="5283161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Selected Top 10 Features (</a:t>
            </a:r>
            <a:r>
              <a:rPr lang="en-US" b="true" sz="2000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corr &lt; 0.85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):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SeedDiff: 0.587624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Team1Seed: 0.174508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Team2Seed: 0.166392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Team2PointDiff: 0.143315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Team1PointDiff: 0.139749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Team2Quality: 0.095355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Team1Quality: 0.093848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Team1FGM: 0.053011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Team2FGM: 0.046961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Team1PF: 0.031716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7932" y="2702702"/>
            <a:ext cx="5283161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Selected Top 10 Features (</a:t>
            </a:r>
            <a:r>
              <a:rPr lang="en-US" b="true" sz="2000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corr &lt; 0.85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):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SeedDiff: 0.587624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Team1Seed: 0.174508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Team2Seed: 0.166392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Team2PointDiff: 0.143315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Team1PointDiff: 0.139749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Team2Quality: 0.095355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Team1Quality: 0.093848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Team1FGM: 0.053011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Team2FGM: 0.046961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Team1PF: 0.031716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106013" y="6928626"/>
            <a:ext cx="677644" cy="677644"/>
          </a:xfrm>
          <a:custGeom>
            <a:avLst/>
            <a:gdLst/>
            <a:ahLst/>
            <a:cxnLst/>
            <a:rect r="r" b="b" t="t" l="l"/>
            <a:pathLst>
              <a:path h="677644" w="677644">
                <a:moveTo>
                  <a:pt x="0" y="0"/>
                </a:moveTo>
                <a:lnTo>
                  <a:pt x="677644" y="0"/>
                </a:lnTo>
                <a:lnTo>
                  <a:pt x="677644" y="677644"/>
                </a:lnTo>
                <a:lnTo>
                  <a:pt x="0" y="677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5192" y="1507698"/>
            <a:ext cx="7088867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 u="sng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13 features after FFS: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7541" y="8292070"/>
            <a:ext cx="1119223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FFS selected features: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 Team1_opponent_FGM, Team2_opponent_FGM, Team2_opponent_Ast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02005" y="3281854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0B3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347797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0B3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74327" y="554071"/>
          <a:ext cx="16539347" cy="8402271"/>
        </p:xfrm>
        <a:graphic>
          <a:graphicData uri="http://schemas.openxmlformats.org/drawingml/2006/table">
            <a:tbl>
              <a:tblPr/>
              <a:tblGrid>
                <a:gridCol w="4556050"/>
                <a:gridCol w="6582514"/>
                <a:gridCol w="5400783"/>
              </a:tblGrid>
              <a:tr h="448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Stage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What we did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Why it mattered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Raw feature construction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Computed 45 matchup‑level features: season‑long box‑score differentials (points, 3‑pt %, rebounds, assists, turnovers), momentum (last‑14‑day win %), seed gap, plus advanced metric ( GLM “true strength” diff).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symmetrization.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Captured both basic and subtle performance signals in a uniform, symmetric format, giving the model rich non‑linear information to learn from including 45 features.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0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Initial XGBoost draft + SHAP ranking + Forward Feature Selection (FFS)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Trained an initial XGBoost model, ranked features by mean absolute SHAP value, kept the top‑10. filtered the only features that has correlation smaller than 0.85.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FFS on top of the filtered top 10 features we already selected.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Objectively identified the most influential predictors. We dropped highly correlated features (|ρ| &gt; 0.85) to prevent redundancy, reduce overfitting, and ensure the model learns distinct, non-duplicative signals. Applying the exact FFS we used in the random forest to ensure a consistent and fair feature set across models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Hyperparameter tuning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comprehensive Grid-Search over the XGBOOST Hyperparameter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Balances bias–variance, preventing overfit on a moderate‑sized dataset.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8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Probability calibration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Fitted a spline calibrator capturing the relation between probabilities and the actual outcomes; isotonic/Platt gave no gain, so logistic kept.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Ensures predicted 70 % wins really occur ≈70 % of the time -crucial for probabilistic bracket scoring.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4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Performance validation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Average Brier  of 0.176 and accuracy  72.7 %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Demonstrated that the tuned, updated model generalises and beats simpler baselines.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31293" y="932253"/>
          <a:ext cx="13454292" cy="7502194"/>
        </p:xfrm>
        <a:graphic>
          <a:graphicData uri="http://schemas.openxmlformats.org/drawingml/2006/table">
            <a:tbl>
              <a:tblPr/>
              <a:tblGrid>
                <a:gridCol w="4005458"/>
                <a:gridCol w="2523341"/>
                <a:gridCol w="6925493"/>
              </a:tblGrid>
              <a:tr h="601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Hyperparameter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Values Tested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Role &amp; Why We Chose These Ranges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05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max_depth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3, 4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Limits tree depth to keep trees shallow so they learn only the strongest splits and avoid overfitting on our moderate‐sized dataset.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learning_rate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0.065, 0.05, 0.035, 0.02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Controls step size in boosting.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05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min_child_weight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30, 40, 50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Requires a minimum sum of instance weights in a leaf. High values (30–50) prevent splits on small or noisy segments, reducing overfit.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7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gamma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10, 20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Minimum loss reduction to make a further split. Larger gamma (10–20) means only highly beneficial splits are allowed, pruning weak branches.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05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subsample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0.35, 0.50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Fraction of rows sampled per tree. Values ≤ 0.5 inject randomness, diversify trees, and combat over-reliance on any single subset.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3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colsample_bytree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0.70, 0.80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Fraction of features sampled per tree. Sampling 70–80% of features reduces multicollinearity risk and improves robustness against noisy predictors.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3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penalty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0, 1e-4, 1e-3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38"/>
                        </a:lnSpc>
                        <a:defRPr/>
                      </a:pPr>
                      <a:r>
                        <a:rPr lang="en-US" sz="1527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Penalty term on leaf weights.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74327" y="554071"/>
          <a:ext cx="16539347" cy="8402271"/>
        </p:xfrm>
        <a:graphic>
          <a:graphicData uri="http://schemas.openxmlformats.org/drawingml/2006/table">
            <a:tbl>
              <a:tblPr/>
              <a:tblGrid>
                <a:gridCol w="4556050"/>
                <a:gridCol w="6582514"/>
                <a:gridCol w="5400783"/>
              </a:tblGrid>
              <a:tr h="448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Stage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What we did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Why it mattered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Raw feature construction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Computed 45 matchup‑level features: season‑long box‑score differentials (points, 3‑pt %, rebounds, assists, turnovers), momentum (last‑14‑day win %), seed gap, plus advanced metric ( GLM “true strength” diff).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symmetrization.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Captured both basic and subtle performance signals in a uniform, symmetric format, giving the model rich non‑linear information to learn from including 45 features.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0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Initial XGBoost draft + SHAP ranking + Forward Feature Selection (FFS)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Trained an initial XGBoost model, ranked features by mean absolute SHAP value, kept the top‑10. filtered the only features that has correlation smaller than 0.85.</a:t>
                      </a:r>
                      <a:endParaRPr lang="en-US" sz="1100"/>
                    </a:p>
                    <a:p>
                      <a:pPr algn="ctr">
                        <a:lnSpc>
                          <a:spcPts val="2415"/>
                        </a:lnSpc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FFS on top of the filtered top 10 features we already selected.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Objectively identified the most influential predictors. We dropped highly correlated features (|ρ| &gt; 0.85) to prevent redundancy, reduce overfitting, and ensure the model learns distinct, non-duplicative signals. Applying the exact FFS we used in the random forest to ensure a consistent and fair feature set across models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Hyperparameter tuning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Conducted comprehensive Grid-Search over the XGBOOST Hyperparameter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Balances bias–variance, preventing overfit on a moderate‑sized dataset.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8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8. Probability calibration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Fitted a spline calibrator capturing the relation between probabilities and the actual outcomes; isotonic/Platt gave no gain, so logistic kept.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Ensures predicted 70 % wins really occur ≈70 % of the time -crucial for probabilistic bracket scoring.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4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9. Performance validation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Average Brier  of 0.176 and accuracy  72.7 %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5"/>
                        </a:lnSpc>
                        <a:defRPr/>
                      </a:pPr>
                      <a:r>
                        <a:rPr lang="en-US" sz="1725">
                          <a:solidFill>
                            <a:srgbClr val="FFBD59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Demonstrated that the tuned, updated model generalises and beats simpler baselines.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38" y="1028700"/>
            <a:ext cx="7750012" cy="6367043"/>
          </a:xfrm>
          <a:custGeom>
            <a:avLst/>
            <a:gdLst/>
            <a:ahLst/>
            <a:cxnLst/>
            <a:rect r="r" b="b" t="t" l="l"/>
            <a:pathLst>
              <a:path h="6367043" w="7750012">
                <a:moveTo>
                  <a:pt x="0" y="0"/>
                </a:moveTo>
                <a:lnTo>
                  <a:pt x="7750011" y="0"/>
                </a:lnTo>
                <a:lnTo>
                  <a:pt x="7750011" y="6367043"/>
                </a:lnTo>
                <a:lnTo>
                  <a:pt x="0" y="63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" t="-442" r="-50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9188" y="577832"/>
            <a:ext cx="7609884" cy="7153416"/>
          </a:xfrm>
          <a:custGeom>
            <a:avLst/>
            <a:gdLst/>
            <a:ahLst/>
            <a:cxnLst/>
            <a:rect r="r" b="b" t="t" l="l"/>
            <a:pathLst>
              <a:path h="7153416" w="7609884">
                <a:moveTo>
                  <a:pt x="0" y="0"/>
                </a:moveTo>
                <a:lnTo>
                  <a:pt x="7609883" y="0"/>
                </a:lnTo>
                <a:lnTo>
                  <a:pt x="7609883" y="7153416"/>
                </a:lnTo>
                <a:lnTo>
                  <a:pt x="0" y="7153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" t="0" r="-49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24274" y="3260209"/>
            <a:ext cx="1439451" cy="14394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F8B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1550" y="8952128"/>
            <a:ext cx="1138238" cy="1215594"/>
          </a:xfrm>
          <a:custGeom>
            <a:avLst/>
            <a:gdLst/>
            <a:ahLst/>
            <a:cxnLst/>
            <a:rect r="r" b="b" t="t" l="l"/>
            <a:pathLst>
              <a:path h="1215594" w="1138238">
                <a:moveTo>
                  <a:pt x="0" y="0"/>
                </a:moveTo>
                <a:lnTo>
                  <a:pt x="1138238" y="0"/>
                </a:lnTo>
                <a:lnTo>
                  <a:pt x="1138238" y="1215594"/>
                </a:lnTo>
                <a:lnTo>
                  <a:pt x="0" y="12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63726" y="8415104"/>
            <a:ext cx="294393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Using </a:t>
            </a:r>
            <a:r>
              <a:rPr lang="en-US" sz="2000" b="true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features: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LogLoss     0.524372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Accuracy    0.727478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Brier       0.176329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50" y="8415104"/>
            <a:ext cx="42167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Final model results on the test set: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1670" y="8415104"/>
            <a:ext cx="245233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Using </a:t>
            </a:r>
            <a:r>
              <a:rPr lang="en-US" sz="2000" b="true">
                <a:solidFill>
                  <a:srgbClr val="F3F9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</a:t>
            </a: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features: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LogLoss     0.525122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Accuracy    0.729776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Brier       0.176683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3435461"/>
            <a:chOff x="0" y="0"/>
            <a:chExt cx="2102837" cy="904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63500" y="4124325"/>
            <a:ext cx="669878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NEURAL NETWORKS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726" y="1458016"/>
            <a:ext cx="60787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Add explanations 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425769"/>
            <a:ext cx="7984209" cy="3435461"/>
            <a:chOff x="0" y="0"/>
            <a:chExt cx="2102837" cy="904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5143500"/>
            <a:ext cx="7984209" cy="5143500"/>
            <a:chOff x="0" y="0"/>
            <a:chExt cx="2102837" cy="13546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2837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02837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Our features for the model are normalized and based on compact game statistics, such as win percentages, seed difference, and team quality.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We trained and tuned the network using Hyperband to find the best dropout rate, and evaluated its performance on held-out seasons.</a:t>
              </a:r>
            </a:p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7984209" cy="5579364"/>
            <a:chOff x="0" y="0"/>
            <a:chExt cx="2102837" cy="14694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02837" cy="1469462"/>
            </a:xfrm>
            <a:custGeom>
              <a:avLst/>
              <a:gdLst/>
              <a:ahLst/>
              <a:cxnLst/>
              <a:rect r="r" b="b" t="t" l="l"/>
              <a:pathLst>
                <a:path h="1469462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469462"/>
                  </a:lnTo>
                  <a:lnTo>
                    <a:pt x="0" y="1469462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02837" cy="1517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Motivation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Selected to explore a non-linear modeling approach capable of capturing complex feature interactions.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Role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Serves as an advanced model to benchmark the effectiveness of deep learning versus traditional methods.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Approach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 Trained a feedforward neural network with one hidden layer and dropout regularization to predict the probability of Team1 winning.</a:t>
              </a:r>
            </a:p>
            <a:p>
              <a:pPr algn="l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5215" y="1028700"/>
          <a:ext cx="17537570" cy="9124728"/>
        </p:xfrm>
        <a:graphic>
          <a:graphicData uri="http://schemas.openxmlformats.org/drawingml/2006/table">
            <a:tbl>
              <a:tblPr/>
              <a:tblGrid>
                <a:gridCol w="4625331"/>
                <a:gridCol w="7499159"/>
                <a:gridCol w="5413081"/>
              </a:tblGrid>
              <a:tr h="553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What we 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Why it mattered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1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Data P</a:t>
                      </a:r>
                      <a:r>
                        <a:rPr lang="en-US" sz="19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reparation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Filled missing values, removed Season, standardized features, and selected 7 informative features (e.g., SeedDiff, EloDiff).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Prepared clean and scaled inputs, reduced noise, and focused learning on the most relevant indicators.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</a:t>
                      </a:r>
                      <a:r>
                        <a:rPr lang="en-US" sz="19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el Architecture D</a:t>
                      </a:r>
                      <a:r>
                        <a:rPr lang="en-US" sz="19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esign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Built a shallow feedf</a:t>
                      </a:r>
                      <a:r>
                        <a:rPr lang="en-US" sz="17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orward n</a:t>
                      </a:r>
                      <a:r>
                        <a:rPr lang="en-US" sz="17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eural network with 1 hidden layer (16 ReLU units), dropout, and sigmoid output.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BFAF5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Enabled the model to capture non-linear patterns in a compact and efficient structure.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9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Dropout Regularization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Added a tunable dropout layer (10%–30%) between hidden and output layers.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Prevented overfitting and improved the network’s ability to generalize to unseen data.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1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Hyperparameter Tuning with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Hyp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erband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Keras Tuner to automatically find the best dropout rate based on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v</a:t>
                      </a: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alidation loss.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Optimized the regularization strength using systematic search instead of manual tuning.</a:t>
                      </a:r>
                      <a:endParaRPr lang="en-US" sz="1100"/>
                    </a:p>
                    <a:p>
                      <a:pPr algn="ctr">
                        <a:lnSpc>
                          <a:spcPts val="2558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65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Training Optimization (EarlyStopping + Class Weights)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Used EarlyStopping (patience=10) and class weighting to handle imbalance in win/loss labels.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Prevented overfitting and ensured the model treated both classes fairly during training.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Final Model Train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Trained the model with tuned parameters and evaluated it using a validation spli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Yielded a fully trained model ready for test-time performance measurement.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6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est 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Ev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lu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at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ion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&amp; C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lib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</a:t>
                      </a: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18"/>
                        </a:lnSpc>
                        <a:defRPr/>
                      </a:pPr>
                      <a:r>
                        <a:rPr lang="en-US" sz="17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Predicted on the test set, computed accuracy, log loss, Brier score, and plotted calibration curve.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8"/>
                        </a:lnSpc>
                        <a:defRPr/>
                      </a:pPr>
                      <a:r>
                        <a:rPr lang="en-US" sz="18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Assessed both prediction accuracy and the trustworthiness of the probability estimates.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5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98"/>
                        </a:lnSpc>
                        <a:defRPr/>
                      </a:pPr>
                      <a:r>
                        <a:rPr lang="en-US" sz="1927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Cross-Validation and Strategy Comparison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Performed rolling-window cross-validation (2011–2022), and compared training strategies (all, last5, last1) to see how data history affects performance.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Revealed how training on more recent vs. full historical data impacts predictive accuracy across seasons, helping choose the best modeling approach.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55217" y="47625"/>
            <a:ext cx="1577756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NEURAL NETWORKS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 MODEL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929564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COMPACT VS. DETAILED GAME LOGS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525340"/>
            <a:ext cx="4466057" cy="5510649"/>
            <a:chOff x="0" y="0"/>
            <a:chExt cx="5954743" cy="73475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3188"/>
              <a:ext cx="5954743" cy="555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Com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pact results (regular-season &amp; tournament):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~8 core columns: season, day-number, winner / loser IDs &amp; scores, home / away flag, overtime count.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Lightweight ⇒ perfect for fast win/loss features, Elo updates, and label generation.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910971" y="3525340"/>
            <a:ext cx="4466057" cy="6761660"/>
            <a:chOff x="0" y="0"/>
            <a:chExt cx="5954743" cy="9015547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784803"/>
              <a:ext cx="5954743" cy="7230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Detailed res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ults: 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Same 8 columns plus ~30 box-score statistics (FGM, 3-pt attempts, rebounds, assists, turnovers, fouls, etc.).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Grows each row from ≈ 8 → ≈ 38 columns - nearly 5× richer.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Enables advanced features (shooting efficiency, possession-level metrics, defensive pressure).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96254" y="3513425"/>
            <a:ext cx="4466057" cy="6773575"/>
            <a:chOff x="0" y="0"/>
            <a:chExt cx="5954743" cy="9031434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800689"/>
              <a:ext cx="5954743" cy="7230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Historical coverage: 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Compact logs start with 1985 (M) / 1998 (W); detailed stats begin later (2003 M / 2010 W).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For our simpler models (fewer features), we leverage the larger, compact dataset. For our advanced models that (richer features), we train on the smaller but richer detailed dataset.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90519" y="441703"/>
            <a:ext cx="544734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BFAF5"/>
                </a:solidFill>
                <a:latin typeface="Canva Sans"/>
                <a:ea typeface="Canva Sans"/>
                <a:cs typeface="Canva Sans"/>
                <a:sym typeface="Canva Sans"/>
              </a:rPr>
              <a:t>Model Architecture &amp; Training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60938"/>
            <a:ext cx="12064246" cy="849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Architecture: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</a:t>
            </a:r>
            <a:r>
              <a:rPr lang="en-US" b="true" sz="25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Feedforward Neural Netw</a:t>
            </a: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ork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Input layer: 7 features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Hidden layer: 16 units, ReLU activation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Dropout layer 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Output layer: 1 unit, Sigmoid activation (for binary classification)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Optimizer: 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</a:t>
            </a: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Adam (learning rate = 0.001)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Loss Function: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Binary Cross-Entropy, with weighted classes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Settings: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• Epochs: Up to 100 (EarlyStopping with patience = 10)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• Batch size: 32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• Validation split: 20% of training data used for validation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Regularization: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L2 kernel regularization on the hidden layer (λ = 1e-4)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Dropout (0.1–0.3) to reduce overfitting</a:t>
            </a:r>
          </a:p>
          <a:p>
            <a:pPr algn="l">
              <a:lnSpc>
                <a:spcPts val="3526"/>
              </a:lnSpc>
            </a:pPr>
            <a:r>
              <a:rPr lang="en-US" sz="25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• EarlyStopping to avoid unnecessary training</a:t>
            </a:r>
          </a:p>
          <a:p>
            <a:pPr algn="l">
              <a:lnSpc>
                <a:spcPts val="3526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121" y="788463"/>
            <a:ext cx="8696879" cy="4500205"/>
          </a:xfrm>
          <a:custGeom>
            <a:avLst/>
            <a:gdLst/>
            <a:ahLst/>
            <a:cxnLst/>
            <a:rect r="r" b="b" t="t" l="l"/>
            <a:pathLst>
              <a:path h="4500205" w="8696879">
                <a:moveTo>
                  <a:pt x="0" y="0"/>
                </a:moveTo>
                <a:lnTo>
                  <a:pt x="8696879" y="0"/>
                </a:lnTo>
                <a:lnTo>
                  <a:pt x="8696879" y="4500205"/>
                </a:lnTo>
                <a:lnTo>
                  <a:pt x="0" y="450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95460" y="5288668"/>
          <a:ext cx="17108262" cy="4474457"/>
        </p:xfrm>
        <a:graphic>
          <a:graphicData uri="http://schemas.openxmlformats.org/drawingml/2006/table">
            <a:tbl>
              <a:tblPr/>
              <a:tblGrid>
                <a:gridCol w="3421652"/>
                <a:gridCol w="3421652"/>
                <a:gridCol w="3421652"/>
                <a:gridCol w="3421652"/>
                <a:gridCol w="3421652"/>
              </a:tblGrid>
              <a:tr h="1488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Neural Networks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3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log-loss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0.5128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0.5243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0.515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3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accuarcy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0.7444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0.7727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3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0.1731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51905" y="101049"/>
            <a:ext cx="693342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Cross-Validation Summary (2011–2021)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70728" y="9695267"/>
            <a:ext cx="7422070" cy="245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Conclusion:</a:t>
            </a:r>
          </a:p>
          <a:p>
            <a:pPr algn="ctr">
              <a:lnSpc>
                <a:spcPts val="3983"/>
              </a:lnSpc>
              <a:spcBef>
                <a:spcPct val="0"/>
              </a:spcBef>
            </a:pPr>
          </a:p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neural network did not outperform </a:t>
            </a:r>
          </a:p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simpler baseline models </a:t>
            </a:r>
          </a:p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 either accuracy or probabilistic calibration.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4158" y="5842922"/>
            <a:ext cx="5307246" cy="4201250"/>
          </a:xfrm>
          <a:custGeom>
            <a:avLst/>
            <a:gdLst/>
            <a:ahLst/>
            <a:cxnLst/>
            <a:rect r="r" b="b" t="t" l="l"/>
            <a:pathLst>
              <a:path h="4201250" w="5307246">
                <a:moveTo>
                  <a:pt x="0" y="0"/>
                </a:moveTo>
                <a:lnTo>
                  <a:pt x="5307246" y="0"/>
                </a:lnTo>
                <a:lnTo>
                  <a:pt x="5307246" y="4201250"/>
                </a:lnTo>
                <a:lnTo>
                  <a:pt x="0" y="420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06055" y="1376402"/>
            <a:ext cx="5307246" cy="4201250"/>
          </a:xfrm>
          <a:custGeom>
            <a:avLst/>
            <a:gdLst/>
            <a:ahLst/>
            <a:cxnLst/>
            <a:rect r="r" b="b" t="t" l="l"/>
            <a:pathLst>
              <a:path h="4201250" w="5307246">
                <a:moveTo>
                  <a:pt x="0" y="0"/>
                </a:moveTo>
                <a:lnTo>
                  <a:pt x="5307246" y="0"/>
                </a:lnTo>
                <a:lnTo>
                  <a:pt x="5307246" y="4201249"/>
                </a:lnTo>
                <a:lnTo>
                  <a:pt x="0" y="420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9526" y="1376402"/>
            <a:ext cx="5307246" cy="4201250"/>
          </a:xfrm>
          <a:custGeom>
            <a:avLst/>
            <a:gdLst/>
            <a:ahLst/>
            <a:cxnLst/>
            <a:rect r="r" b="b" t="t" l="l"/>
            <a:pathLst>
              <a:path h="4201250" w="5307246">
                <a:moveTo>
                  <a:pt x="0" y="0"/>
                </a:moveTo>
                <a:lnTo>
                  <a:pt x="5307245" y="0"/>
                </a:lnTo>
                <a:lnTo>
                  <a:pt x="5307245" y="4201249"/>
                </a:lnTo>
                <a:lnTo>
                  <a:pt x="0" y="4201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6569" y="5787917"/>
            <a:ext cx="5376731" cy="4256255"/>
          </a:xfrm>
          <a:custGeom>
            <a:avLst/>
            <a:gdLst/>
            <a:ahLst/>
            <a:cxnLst/>
            <a:rect r="r" b="b" t="t" l="l"/>
            <a:pathLst>
              <a:path h="4256255" w="5376731">
                <a:moveTo>
                  <a:pt x="0" y="0"/>
                </a:moveTo>
                <a:lnTo>
                  <a:pt x="5376732" y="0"/>
                </a:lnTo>
                <a:lnTo>
                  <a:pt x="5376732" y="4256255"/>
                </a:lnTo>
                <a:lnTo>
                  <a:pt x="0" y="4256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9894"/>
            <a:ext cx="16963094" cy="76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4"/>
              </a:lnSpc>
              <a:spcBef>
                <a:spcPct val="0"/>
              </a:spcBef>
            </a:pPr>
            <a:r>
              <a:rPr lang="en-US" sz="44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Calibration Analysis -Neural Network Across Seasons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113" y="2113485"/>
            <a:ext cx="6313060" cy="741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The calibration of the neural network model improved over time, as more historical data became available.</a:t>
            </a: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Early seasons (e.g., 2012) show poor calibration, likely due to limited training data.</a:t>
            </a: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In later seasons (e.g., 2021), the model’s probability estimates became more aligned with actual outcomes.</a:t>
            </a:r>
          </a:p>
          <a:p>
            <a:pPr algn="just">
              <a:lnSpc>
                <a:spcPts val="3105"/>
              </a:lnSpc>
            </a:pP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Despite this improvement, the neural network remained less calibrated and less consistent than simpler models like Logistic Regression or Random Forest.</a:t>
            </a: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Conclusion:</a:t>
            </a:r>
          </a:p>
          <a:p>
            <a:pPr algn="l">
              <a:lnSpc>
                <a:spcPts val="3105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Due to its higher sensitivity to data volume and lower overall reliability, we did not include the neural network model in our final ensemble.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4836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3435461"/>
            <a:chOff x="0" y="0"/>
            <a:chExt cx="2102837" cy="904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63500" y="3629025"/>
            <a:ext cx="6698781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ENSEMBLE OVERVIEW &amp; 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3425769"/>
            <a:ext cx="7984209" cy="6861231"/>
            <a:chOff x="0" y="0"/>
            <a:chExt cx="2102837" cy="18070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2837" cy="1807073"/>
            </a:xfrm>
            <a:custGeom>
              <a:avLst/>
              <a:gdLst/>
              <a:ahLst/>
              <a:cxnLst/>
              <a:rect r="r" b="b" t="t" l="l"/>
              <a:pathLst>
                <a:path h="180707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1807073"/>
                  </a:lnTo>
                  <a:lnTo>
                    <a:pt x="0" y="180707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102837" cy="1854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6791" y="-63972"/>
            <a:ext cx="7984209" cy="8932164"/>
            <a:chOff x="0" y="0"/>
            <a:chExt cx="2102837" cy="23525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2837" cy="2352504"/>
            </a:xfrm>
            <a:custGeom>
              <a:avLst/>
              <a:gdLst/>
              <a:ahLst/>
              <a:cxnLst/>
              <a:rect r="r" b="b" t="t" l="l"/>
              <a:pathLst>
                <a:path h="2352504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2352504"/>
                  </a:lnTo>
                  <a:lnTo>
                    <a:pt x="0" y="2352504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102837" cy="2400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Objective: 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Minimise Brier score by delivering well-calibrated win probabilities.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</a:t>
              </a: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odel characteristics: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Logistic R</a:t>
              </a: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egression: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linear, naturally calibrated, limited interactions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Random Forest: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bagging reduces bias a bit, but votes land on coarse steps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XGBoost: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rich non-linear signal, tends toward over-confidence in the tails</a:t>
              </a:r>
            </a:p>
            <a:p>
              <a:pPr algn="ctr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</a:t>
              </a:r>
              <a:r>
                <a:rPr lang="en-US" b="true" sz="24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otivation: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</a:t>
              </a: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o single model balances sharpness and calibration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Weighted average can keep XGBoost’s detail and damp extreme probabilities with Logistic Regression’s caution</a:t>
              </a:r>
            </a:p>
            <a:p>
              <a:pPr algn="l" marL="1036326" indent="-345442" lvl="2">
                <a:lnSpc>
                  <a:spcPts val="336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Random Forest adds diversity only if weight search proves useful</a:t>
              </a:r>
            </a:p>
            <a:p>
              <a:pPr algn="l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0057" y="6263636"/>
            <a:ext cx="13847886" cy="3617760"/>
          </a:xfrm>
          <a:custGeom>
            <a:avLst/>
            <a:gdLst/>
            <a:ahLst/>
            <a:cxnLst/>
            <a:rect r="r" b="b" t="t" l="l"/>
            <a:pathLst>
              <a:path h="3617760" w="13847886">
                <a:moveTo>
                  <a:pt x="0" y="0"/>
                </a:moveTo>
                <a:lnTo>
                  <a:pt x="13847886" y="0"/>
                </a:lnTo>
                <a:lnTo>
                  <a:pt x="13847886" y="3617760"/>
                </a:lnTo>
                <a:lnTo>
                  <a:pt x="0" y="361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81793"/>
            <a:ext cx="8353268" cy="17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HOW WEL</a:t>
            </a: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 ARE SINGLES CALIBRATED?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5286562" y="2971698"/>
          <a:ext cx="5029200" cy="1676400"/>
        </p:xfrm>
        <a:graphic>
          <a:graphicData uri="http://schemas.openxmlformats.org/presentationml/2006/ole">
            <p:oleObj imgW="6032500" imgH="26797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7370" y="5990564"/>
            <a:ext cx="14889198" cy="3889803"/>
          </a:xfrm>
          <a:custGeom>
            <a:avLst/>
            <a:gdLst/>
            <a:ahLst/>
            <a:cxnLst/>
            <a:rect r="r" b="b" t="t" l="l"/>
            <a:pathLst>
              <a:path h="3889803" w="14889198">
                <a:moveTo>
                  <a:pt x="0" y="0"/>
                </a:moveTo>
                <a:lnTo>
                  <a:pt x="14889197" y="0"/>
                </a:lnTo>
                <a:lnTo>
                  <a:pt x="14889197" y="3889803"/>
                </a:lnTo>
                <a:lnTo>
                  <a:pt x="0" y="3889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1520"/>
            <a:ext cx="8353268" cy="17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W</a:t>
            </a: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EIGHT SEARCH AND WHY RF DROPS 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774" y="2660653"/>
            <a:ext cx="15646721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Grid step 0.02 across simplex: 8,000 blends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Optimal: 0.30 LR - 0.70 XGB - 0 RF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Ensemble Brier: 0.18793 (-0.21% vs XGB)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Interpretation: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LR weight 0.30 pulls back XGB’s over-confident edges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RF weight 0: its residual information is already captured, its voting noise now only adds variance.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Grid search valley sits exactly on RF = 0, showing RF adds mostly noise once LR+XGB are present.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4293" y="4582046"/>
            <a:ext cx="12879414" cy="5543039"/>
          </a:xfrm>
          <a:custGeom>
            <a:avLst/>
            <a:gdLst/>
            <a:ahLst/>
            <a:cxnLst/>
            <a:rect r="r" b="b" t="t" l="l"/>
            <a:pathLst>
              <a:path h="5543039" w="12879414">
                <a:moveTo>
                  <a:pt x="0" y="0"/>
                </a:moveTo>
                <a:lnTo>
                  <a:pt x="12879414" y="0"/>
                </a:lnTo>
                <a:lnTo>
                  <a:pt x="12879414" y="5543039"/>
                </a:lnTo>
                <a:lnTo>
                  <a:pt x="0" y="5543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1520"/>
            <a:ext cx="8353268" cy="17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F</a:t>
            </a: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INAL BLEND: WHAT CHANGED?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774" y="2660653"/>
            <a:ext cx="1151351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Left: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2024 probabilities show healthy coverage across the full 0-to-1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Right: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10-bin reliability (22-23 hold-out) hugs the 45° diagonal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Max deviation ≈ 1.4 percentage points → well-calibrated.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Extreme spikes from raw XGBoost are gone, sharpness retained, variance tamed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8700" y="1950618"/>
            <a:ext cx="10739300" cy="8336382"/>
          </a:xfrm>
          <a:custGeom>
            <a:avLst/>
            <a:gdLst/>
            <a:ahLst/>
            <a:cxnLst/>
            <a:rect r="r" b="b" t="t" l="l"/>
            <a:pathLst>
              <a:path h="8336382" w="10739300">
                <a:moveTo>
                  <a:pt x="0" y="0"/>
                </a:moveTo>
                <a:lnTo>
                  <a:pt x="10739300" y="0"/>
                </a:lnTo>
                <a:lnTo>
                  <a:pt x="10739300" y="8336382"/>
                </a:lnTo>
                <a:lnTo>
                  <a:pt x="0" y="8336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455" y="671520"/>
            <a:ext cx="16689845" cy="85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SAMPL</a:t>
            </a: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ING BRACKETS WITH REALISM CONTROLS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902993"/>
            <a:ext cx="7441543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Attach ensemble P(win) to seed pairs (2024)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Draw 50k brackets for men, 50k for women (Monte-Carlo)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After sampling, block historically implausible results: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Seeds 13-16 stop at Sweet 16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Seed 12 stops at Elite 8</a:t>
            </a:r>
          </a:p>
          <a:p>
            <a:pPr algn="just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Seeds 8-11 stop at Final Four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Calibration intact - clipping occurs after scoring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243" y="3119274"/>
            <a:ext cx="15235514" cy="5998984"/>
          </a:xfrm>
          <a:custGeom>
            <a:avLst/>
            <a:gdLst/>
            <a:ahLst/>
            <a:cxnLst/>
            <a:rect r="r" b="b" t="t" l="l"/>
            <a:pathLst>
              <a:path h="5998984" w="15235514">
                <a:moveTo>
                  <a:pt x="0" y="0"/>
                </a:moveTo>
                <a:lnTo>
                  <a:pt x="15235514" y="0"/>
                </a:lnTo>
                <a:lnTo>
                  <a:pt x="15235514" y="5998983"/>
                </a:lnTo>
                <a:lnTo>
                  <a:pt x="0" y="599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8800"/>
            <a:ext cx="13098801" cy="85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5316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REALISM CONTROLS -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293" y="4144647"/>
            <a:ext cx="4466057" cy="5929749"/>
            <a:chOff x="0" y="0"/>
            <a:chExt cx="5954743" cy="79063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93188"/>
              <a:ext cx="5954743" cy="6113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A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chieved an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overall score of 0.06118 by competition metrics, which ranked us in the </a:t>
              </a: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top 150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.</a:t>
              </a:r>
            </a:p>
            <a:p>
              <a:pPr algn="l">
                <a:lnSpc>
                  <a:spcPts val="3360"/>
                </a:lnSpc>
              </a:pP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Note: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 Per-game Brier shown were previously shown. Kaggle’s “Average Brier Bracket Score” is just a rescaled version (~⅓ of this value), so minimising one minimises the other.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6910971" y="4144647"/>
            <a:ext cx="4466057" cy="2570660"/>
            <a:chOff x="0" y="0"/>
            <a:chExt cx="5954743" cy="3427547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784803"/>
              <a:ext cx="5954743" cy="164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Ensemble ke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eps LR interpretability + XGB power, RF confirmed redundant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93243" y="4357251"/>
            <a:ext cx="4466057" cy="2163475"/>
            <a:chOff x="0" y="0"/>
            <a:chExt cx="5954743" cy="2884634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800689"/>
              <a:ext cx="5954743" cy="108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Bracket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portfolio now matches historic upset frequencies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88521" y="7454489"/>
            <a:ext cx="5429896" cy="2332844"/>
          </a:xfrm>
          <a:custGeom>
            <a:avLst/>
            <a:gdLst/>
            <a:ahLst/>
            <a:cxnLst/>
            <a:rect r="r" b="b" t="t" l="l"/>
            <a:pathLst>
              <a:path h="2332844" w="5429896">
                <a:moveTo>
                  <a:pt x="0" y="0"/>
                </a:moveTo>
                <a:lnTo>
                  <a:pt x="5429896" y="0"/>
                </a:lnTo>
                <a:lnTo>
                  <a:pt x="5429896" y="2332844"/>
                </a:lnTo>
                <a:lnTo>
                  <a:pt x="0" y="2332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89750"/>
            <a:ext cx="929564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FINAL 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8115300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SEEDS, BRACKET MAPS &amp; CONTEXT TABLES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5689" y="3852025"/>
            <a:ext cx="4466057" cy="6348849"/>
            <a:chOff x="0" y="0"/>
            <a:chExt cx="5954743" cy="84651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3188"/>
              <a:ext cx="5954743" cy="6671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S</a:t>
              </a: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eeds &amp; Slots: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Annual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 seed files give numeric seeding for every tournament team.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Slot files describe the fixed bracket wiring; we join these to build future-round match-ups.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Extra “2024 seeds” CSV is spliced in so the model can score this year’s games before they are played.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910971" y="3852025"/>
            <a:ext cx="4466057" cy="5504360"/>
            <a:chOff x="0" y="0"/>
            <a:chExt cx="5954743" cy="7339147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784803"/>
              <a:ext cx="5954743" cy="555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Season &amp; DayNum time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line: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E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ach season has a “Day Zero” date; all games share a DayNum (0–154).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Lets us merge games, seeds, and external rankings without raw timestamps and keeps our rolling-window CV strictly forward-looking.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93243" y="3852025"/>
            <a:ext cx="4466057" cy="4678075"/>
            <a:chOff x="0" y="0"/>
            <a:chExt cx="5954743" cy="6237434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800689"/>
              <a:ext cx="5954743" cy="4436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b="true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Men + Women under one roof: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File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prefixes M* and W* keep genders separate; our loader can combine or isolate with a single flag, so we can train gender-specific models or a unified one.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60094"/>
            <a:ext cx="2871175" cy="810685"/>
          </a:xfrm>
          <a:custGeom>
            <a:avLst/>
            <a:gdLst/>
            <a:ahLst/>
            <a:cxnLst/>
            <a:rect r="r" b="b" t="t" l="l"/>
            <a:pathLst>
              <a:path h="810685" w="2871175">
                <a:moveTo>
                  <a:pt x="0" y="0"/>
                </a:moveTo>
                <a:lnTo>
                  <a:pt x="2871175" y="0"/>
                </a:lnTo>
                <a:lnTo>
                  <a:pt x="2871175" y="810685"/>
                </a:lnTo>
                <a:lnTo>
                  <a:pt x="0" y="81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4095" y="2487110"/>
            <a:ext cx="5879366" cy="1043587"/>
          </a:xfrm>
          <a:custGeom>
            <a:avLst/>
            <a:gdLst/>
            <a:ahLst/>
            <a:cxnLst/>
            <a:rect r="r" b="b" t="t" l="l"/>
            <a:pathLst>
              <a:path h="1043587" w="5879366">
                <a:moveTo>
                  <a:pt x="0" y="0"/>
                </a:moveTo>
                <a:lnTo>
                  <a:pt x="5879365" y="0"/>
                </a:lnTo>
                <a:lnTo>
                  <a:pt x="5879365" y="1043587"/>
                </a:lnTo>
                <a:lnTo>
                  <a:pt x="0" y="1043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26364" y="4375721"/>
            <a:ext cx="3274827" cy="1093623"/>
          </a:xfrm>
          <a:custGeom>
            <a:avLst/>
            <a:gdLst/>
            <a:ahLst/>
            <a:cxnLst/>
            <a:rect r="r" b="b" t="t" l="l"/>
            <a:pathLst>
              <a:path h="1093623" w="3274827">
                <a:moveTo>
                  <a:pt x="0" y="0"/>
                </a:moveTo>
                <a:lnTo>
                  <a:pt x="3274827" y="0"/>
                </a:lnTo>
                <a:lnTo>
                  <a:pt x="3274827" y="1093623"/>
                </a:lnTo>
                <a:lnTo>
                  <a:pt x="0" y="1093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18508" y="6467210"/>
            <a:ext cx="3690540" cy="1339368"/>
          </a:xfrm>
          <a:custGeom>
            <a:avLst/>
            <a:gdLst/>
            <a:ahLst/>
            <a:cxnLst/>
            <a:rect r="r" b="b" t="t" l="l"/>
            <a:pathLst>
              <a:path h="1339368" w="3690540">
                <a:moveTo>
                  <a:pt x="0" y="0"/>
                </a:moveTo>
                <a:lnTo>
                  <a:pt x="3690540" y="0"/>
                </a:lnTo>
                <a:lnTo>
                  <a:pt x="3690540" y="1339367"/>
                </a:lnTo>
                <a:lnTo>
                  <a:pt x="0" y="133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14765" y="146656"/>
            <a:ext cx="1365846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COMPETITON METRICS - EXPLAINED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396" y="1316204"/>
            <a:ext cx="57423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1. Per-game Brier (what we optimise)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396" y="2961279"/>
            <a:ext cx="754870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G = all real tournament games in the training split (≈63 per season)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p_g = predicted win probability for the team labelled “Team 1”</a:t>
            </a: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y_g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​ = 1 if “Team 1” wins, else 0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316204"/>
            <a:ext cx="797732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2. Competition Average Brier Bracket Score</a:t>
            </a:r>
          </a:p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Step A -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Convert the portfolio into per-team probabilites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627056"/>
            <a:ext cx="797732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Step B -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Brier per round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764619"/>
            <a:ext cx="797732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Step C -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Final 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997077"/>
            <a:ext cx="7977329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• 𝐵 = number of brackets in your portfolio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• 𝑇 = the 64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tournament teams (per gender)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• 𝑧ₜᵣ = 1 / 0 indicator that team 𝑡 really reached round 𝑟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• 𝑀ᵣ = number of possible teams in round 𝑟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(64, 32, 16, 8, 4, 2)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7396" y="6532132"/>
            <a:ext cx="8421265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3. Why the scores land on different scales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1.  Equation (2) spreads the same squared errors over 126 team–round cells instead of 63 games ⇒ ≈ ½.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2. 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Averaging across six rounds (× ⅙) shrinks again ⇒ ≈ ⅓.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  3. 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Portfolio averaging (𝑞ₜᵣ) clips extreme 0/1 errors.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Hence 𝑆𝑐𝑜𝑟𝑒(kaggle) ≈ 0.3 × 𝐵𝑟𝑖𝑒𝑟𝗀𝖺𝗆𝖾.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2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1215063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KEY INSIGHTS &amp; TAKE-AWAYS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071" y="2268485"/>
            <a:ext cx="12094610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Feat</a:t>
            </a: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ure engineering trumped raw model choice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the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f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our diff-f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eature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s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(S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ed, Wi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n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%, Mar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gin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, Elo)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xpla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in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ed &gt; 80 % of LR signal and transferred to tree models.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Calibration focus paid off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en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forcing r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lia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ble pro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bilities 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ut per-game Brier by ~1.4 pp and boosted bracket realism.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Simple + complex works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a 0.30 LR / 0.70 XGB blend outperformed either model alone and removed RF noise.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Rolling-window CV prevented hindsight bias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-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back-tests on 2022-23 mirrored real-world 2024 results.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Purely self-contained data still secured rank 141/1600 (~top 9 %)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proving historical information alone is competitive.</a:t>
            </a:r>
          </a:p>
          <a:p>
            <a:pPr algn="l" marL="0" indent="0" lvl="0">
              <a:lnSpc>
                <a:spcPts val="33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79332" y="-34665"/>
            <a:ext cx="3594831" cy="3594831"/>
          </a:xfrm>
          <a:custGeom>
            <a:avLst/>
            <a:gdLst/>
            <a:ahLst/>
            <a:cxnLst/>
            <a:rect r="r" b="b" t="t" l="l"/>
            <a:pathLst>
              <a:path h="3594831" w="3594831">
                <a:moveTo>
                  <a:pt x="0" y="0"/>
                </a:moveTo>
                <a:lnTo>
                  <a:pt x="3594831" y="0"/>
                </a:lnTo>
                <a:lnTo>
                  <a:pt x="3594831" y="3594832"/>
                </a:lnTo>
                <a:lnTo>
                  <a:pt x="0" y="359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71300" y="30514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9332" y="6172200"/>
            <a:ext cx="5108668" cy="4114800"/>
          </a:xfrm>
          <a:custGeom>
            <a:avLst/>
            <a:gdLst/>
            <a:ahLst/>
            <a:cxnLst/>
            <a:rect r="r" b="b" t="t" l="l"/>
            <a:pathLst>
              <a:path h="4114800" w="5108668">
                <a:moveTo>
                  <a:pt x="0" y="0"/>
                </a:moveTo>
                <a:lnTo>
                  <a:pt x="5108668" y="0"/>
                </a:lnTo>
                <a:lnTo>
                  <a:pt x="5108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2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9332" y="-34665"/>
            <a:ext cx="3594831" cy="3594831"/>
          </a:xfrm>
          <a:custGeom>
            <a:avLst/>
            <a:gdLst/>
            <a:ahLst/>
            <a:cxnLst/>
            <a:rect r="r" b="b" t="t" l="l"/>
            <a:pathLst>
              <a:path h="3594831" w="3594831">
                <a:moveTo>
                  <a:pt x="0" y="0"/>
                </a:moveTo>
                <a:lnTo>
                  <a:pt x="3594831" y="0"/>
                </a:lnTo>
                <a:lnTo>
                  <a:pt x="3594831" y="3594832"/>
                </a:lnTo>
                <a:lnTo>
                  <a:pt x="0" y="359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1300" y="30514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9332" y="6172200"/>
            <a:ext cx="5108668" cy="4114800"/>
          </a:xfrm>
          <a:custGeom>
            <a:avLst/>
            <a:gdLst/>
            <a:ahLst/>
            <a:cxnLst/>
            <a:rect r="r" b="b" t="t" l="l"/>
            <a:pathLst>
              <a:path h="4114800" w="5108668">
                <a:moveTo>
                  <a:pt x="0" y="0"/>
                </a:moveTo>
                <a:lnTo>
                  <a:pt x="5108668" y="0"/>
                </a:lnTo>
                <a:lnTo>
                  <a:pt x="5108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5400" y="3512542"/>
            <a:ext cx="1209461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Nat</a:t>
            </a: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 Silver (538) power ratings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subscription-only predictor of possession-level efficiency; top teams blended it 1-for-1 with ML.</a:t>
            </a:r>
          </a:p>
          <a:p>
            <a:pPr algn="l">
              <a:lnSpc>
                <a:spcPts val="3360"/>
              </a:lnSpc>
            </a:pP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Real-time injury &amp; availability feeds –</a:t>
            </a:r>
            <a:r>
              <a:rPr lang="en-US" sz="2400">
                <a:solidFill>
                  <a:srgbClr val="F3F9F4"/>
                </a:solidFill>
                <a:latin typeface="Muli"/>
                <a:ea typeface="Muli"/>
                <a:cs typeface="Muli"/>
                <a:sym typeface="Muli"/>
              </a:rPr>
              <a:t> scrape beat-writer reports or use Sportradar; adjust Elo prior to tournament.</a:t>
            </a:r>
          </a:p>
          <a:p>
            <a:pPr algn="l" marL="0" indent="0" lvl="0">
              <a:lnSpc>
                <a:spcPts val="33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5400" y="781676"/>
            <a:ext cx="1256395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POTENTIAL 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ENHANCEMENTS FOR 2026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418" y="-16791"/>
            <a:ext cx="10320582" cy="10320582"/>
          </a:xfrm>
          <a:custGeom>
            <a:avLst/>
            <a:gdLst/>
            <a:ahLst/>
            <a:cxnLst/>
            <a:rect r="r" b="b" t="t" l="l"/>
            <a:pathLst>
              <a:path h="10320582" w="10320582">
                <a:moveTo>
                  <a:pt x="0" y="0"/>
                </a:moveTo>
                <a:lnTo>
                  <a:pt x="10320582" y="0"/>
                </a:lnTo>
                <a:lnTo>
                  <a:pt x="10320582" y="10320582"/>
                </a:lnTo>
                <a:lnTo>
                  <a:pt x="0" y="1032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984209" cy="3435461"/>
            <a:chOff x="0" y="0"/>
            <a:chExt cx="2102837" cy="904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63500" y="3629025"/>
            <a:ext cx="6698781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PREPR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OCESSING PIPELINE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726" y="715066"/>
            <a:ext cx="6078757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Goal: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 Transform raw NCAA basketball data into model-ready features to predict tournament game outcomes.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425769"/>
            <a:ext cx="7984209" cy="3435461"/>
            <a:chOff x="0" y="0"/>
            <a:chExt cx="2102837" cy="904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6851539"/>
            <a:ext cx="7984209" cy="3435461"/>
            <a:chOff x="0" y="0"/>
            <a:chExt cx="2102837" cy="9048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2837" cy="904813"/>
            </a:xfrm>
            <a:custGeom>
              <a:avLst/>
              <a:gdLst/>
              <a:ahLst/>
              <a:cxnLst/>
              <a:rect r="r" b="b" t="t" l="l"/>
              <a:pathLst>
                <a:path h="904813" w="2102837">
                  <a:moveTo>
                    <a:pt x="0" y="0"/>
                  </a:moveTo>
                  <a:lnTo>
                    <a:pt x="2102837" y="0"/>
                  </a:lnTo>
                  <a:lnTo>
                    <a:pt x="2102837" y="904813"/>
                  </a:lnTo>
                  <a:lnTo>
                    <a:pt x="0" y="904813"/>
                  </a:lnTo>
                  <a:close/>
                </a:path>
              </a:pathLst>
            </a:custGeom>
            <a:solidFill>
              <a:srgbClr val="FBFA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02837" cy="95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5935" y="3648075"/>
            <a:ext cx="6078757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Approach:</a:t>
            </a: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A modular preprocessing pipeline that systematically engineers features and prepares data for modeling, with an emphasis on reusability and accuracy.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799" y="6918223"/>
            <a:ext cx="7196253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Key</a:t>
            </a:r>
            <a:r>
              <a:rPr lang="en-US" b="true" sz="2800">
                <a:solidFill>
                  <a:srgbClr val="08151A"/>
                </a:solidFill>
                <a:latin typeface="Muli Bold"/>
                <a:ea typeface="Muli Bold"/>
                <a:cs typeface="Muli Bold"/>
                <a:sym typeface="Muli Bold"/>
              </a:rPr>
              <a:t> Features: </a:t>
            </a:r>
            <a:r>
              <a:rPr lang="en-US" sz="2800">
                <a:solidFill>
                  <a:srgbClr val="08151A"/>
                </a:solidFill>
                <a:latin typeface="Muli"/>
                <a:ea typeface="Muli"/>
                <a:cs typeface="Muli"/>
                <a:sym typeface="Muli"/>
              </a:rPr>
              <a:t>Supports multiple model types, both detailed and compact datasets, implements season-aware processing, and incorporates advanced feature engineering (from basic seed differences to Elo ratings) to boost predictive power.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8115300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MODULAR DESIGN -KEY PR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EPROCESSING COMPONENTS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698598"/>
            <a:ext cx="4466057" cy="3834249"/>
            <a:chOff x="0" y="0"/>
            <a:chExt cx="5954743" cy="51123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3188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build_mode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l_pipeline: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Central orchestrator that reads season data, applies feature‐engineering steps, and outputs a training-ready dataset; fully configurable and extensible.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910971" y="5704887"/>
            <a:ext cx="4466057" cy="3827960"/>
            <a:chOff x="0" y="0"/>
            <a:chExt cx="5954743" cy="5103947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784803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generate_mat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chup_matrix: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Builds head-to-head feature rows for every team pair (stats, differences, seeds), reusable for both historical games and upcoming matchups.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93243" y="5704887"/>
            <a:ext cx="4466057" cy="3839875"/>
            <a:chOff x="0" y="0"/>
            <a:chExt cx="5954743" cy="5119834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800689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rolling_window_cv: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Performs temporal cross-valida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tion by training on past seasons and testing on the next, preserving season order for realistic performance evaluation.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9906356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MULTI-MODEL SUPPORT VIA PARAM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ETERIZED INTERFACE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770725"/>
            <a:ext cx="4466057" cy="4253349"/>
            <a:chOff x="0" y="0"/>
            <a:chExt cx="5954743" cy="56711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3188"/>
              <a:ext cx="5954743" cy="3877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Flexible Mode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ling: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Supports Logistic Regression, Random Forest, XGBoost, and Neural Networks via a single parameter or config setting—swap algorithms without touching the code.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696657" y="4770725"/>
            <a:ext cx="4466057" cy="3827960"/>
            <a:chOff x="0" y="0"/>
            <a:chExt cx="5954743" cy="5103947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784803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Unified Interfa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ce: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Applies identical preprocessing (feature engineering, scaling, etc.) so every model ingests data in the same format, whether it’s linear or non-linear.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93243" y="4770725"/>
            <a:ext cx="4466057" cy="5516275"/>
            <a:chOff x="0" y="0"/>
            <a:chExt cx="5954743" cy="7355034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800689"/>
              <a:ext cx="5954743" cy="555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Consistent Training: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Uses one preprocessing pipeline and fea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ture-computation process for all models, while allowing each algorithm to select its own relevant features, simplifying performance comparisons, enabling ensemble approaches, and eliminating duplicated prep logic.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9750"/>
            <a:ext cx="8115300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MATCHUP AUGM</a:t>
            </a:r>
            <a:r>
              <a:rPr lang="en-US" b="true" sz="6000" u="sng">
                <a:solidFill>
                  <a:srgbClr val="F3F9F4"/>
                </a:solidFill>
                <a:latin typeface="Muli Bold"/>
                <a:ea typeface="Muli Bold"/>
                <a:cs typeface="Muli Bold"/>
                <a:sym typeface="Muli Bold"/>
              </a:rPr>
              <a:t>ENTATION &amp; SYNTHESIS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698598"/>
            <a:ext cx="4466057" cy="3834249"/>
            <a:chOff x="0" y="0"/>
            <a:chExt cx="5954743" cy="51123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3188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Symmetrical Augmentat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ion: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Duplicate each game by swapping Team A / B and flipping the outcome - doubling samples and eliminating ordering bias.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4059" cy="1192149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910971" y="5704887"/>
            <a:ext cx="4466057" cy="3827960"/>
            <a:chOff x="0" y="0"/>
            <a:chExt cx="5954743" cy="5103947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1183764" cy="1183764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BFAF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784803"/>
              <a:ext cx="5954743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Synthetic Mat</a:t>
              </a: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chups: 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Generate on-the-fly feature vectors for any two teams - even those that never met - using the same engineered stats (seed, Elo, win%, etc.).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93243" y="5189825"/>
            <a:ext cx="4466057" cy="4678075"/>
            <a:chOff x="0" y="0"/>
            <a:chExt cx="5954743" cy="6237434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194059" cy="1199650"/>
            </a:xfrm>
            <a:prstGeom prst="rect">
              <a:avLst/>
            </a:prstGeom>
            <a:solidFill>
              <a:srgbClr val="FBFA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800689"/>
              <a:ext cx="5954743" cy="4436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400">
                  <a:solidFill>
                    <a:srgbClr val="F3F9F4"/>
                  </a:solidFill>
                  <a:latin typeface="Muli Bold"/>
                  <a:ea typeface="Muli Bold"/>
                  <a:cs typeface="Muli Bold"/>
                  <a:sym typeface="Muli Bold"/>
                </a:rPr>
                <a:t>Scalable &amp; Reusable Pipeline: I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n</a:t>
              </a:r>
              <a:r>
                <a:rPr lang="en-US" sz="2400">
                  <a:solidFill>
                    <a:srgbClr val="F3F9F4"/>
                  </a:solidFill>
                  <a:latin typeface="Muli"/>
                  <a:ea typeface="Muli"/>
                  <a:cs typeface="Muli"/>
                  <a:sym typeface="Muli"/>
                </a:rPr>
                <a:t>corporates built-in error checks, and modular helper functions for efficient preprocessing, easy debugging, and straightforward extension with new features or validation strategies.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3F9F4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481423" y="0"/>
            <a:ext cx="7806577" cy="7806577"/>
          </a:xfrm>
          <a:custGeom>
            <a:avLst/>
            <a:gdLst/>
            <a:ahLst/>
            <a:cxnLst/>
            <a:rect r="r" b="b" t="t" l="l"/>
            <a:pathLst>
              <a:path h="7806577" w="7806577">
                <a:moveTo>
                  <a:pt x="0" y="0"/>
                </a:moveTo>
                <a:lnTo>
                  <a:pt x="7806577" y="0"/>
                </a:lnTo>
                <a:lnTo>
                  <a:pt x="7806577" y="7806577"/>
                </a:lnTo>
                <a:lnTo>
                  <a:pt x="0" y="7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423" y="663803"/>
            <a:ext cx="3480845" cy="3480845"/>
          </a:xfrm>
          <a:custGeom>
            <a:avLst/>
            <a:gdLst/>
            <a:ahLst/>
            <a:cxnLst/>
            <a:rect r="r" b="b" t="t" l="l"/>
            <a:pathLst>
              <a:path h="3480845" w="3480845">
                <a:moveTo>
                  <a:pt x="0" y="0"/>
                </a:moveTo>
                <a:lnTo>
                  <a:pt x="3480845" y="0"/>
                </a:lnTo>
                <a:lnTo>
                  <a:pt x="3480845" y="3480844"/>
                </a:lnTo>
                <a:lnTo>
                  <a:pt x="0" y="3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DAGm3y--Q8c</dc:identifier>
  <dcterms:modified xsi:type="dcterms:W3CDTF">2011-08-01T06:04:30Z</dcterms:modified>
  <cp:revision>1</cp:revision>
  <dc:title>Technology Keynote Presentation in Black and White Geometric Style</dc:title>
</cp:coreProperties>
</file>